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2" r:id="rId5"/>
  </p:sldMasterIdLst>
  <p:notesMasterIdLst>
    <p:notesMasterId r:id="rId17"/>
  </p:notesMasterIdLst>
  <p:handoutMasterIdLst>
    <p:handoutMasterId r:id="rId18"/>
  </p:handoutMasterIdLst>
  <p:sldIdLst>
    <p:sldId id="256" r:id="rId6"/>
    <p:sldId id="258" r:id="rId7"/>
    <p:sldId id="261" r:id="rId8"/>
    <p:sldId id="262" r:id="rId9"/>
    <p:sldId id="263" r:id="rId10"/>
    <p:sldId id="267" r:id="rId11"/>
    <p:sldId id="264" r:id="rId12"/>
    <p:sldId id="268" r:id="rId13"/>
    <p:sldId id="269" r:id="rId14"/>
    <p:sldId id="265" r:id="rId15"/>
    <p:sldId id="266"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ROY-POIGNANT Angelique (Crédit Agricole S.A.)" initials="LA(AS" lastIdx="2" clrIdx="0">
    <p:extLst>
      <p:ext uri="{19B8F6BF-5375-455C-9EA6-DF929625EA0E}">
        <p15:presenceInfo xmlns:p15="http://schemas.microsoft.com/office/powerpoint/2012/main" userId="S-1-5-21-1510899893-988598865-360405679-224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4E"/>
    <a:srgbClr val="009597"/>
    <a:srgbClr val="9B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4638" autoAdjust="0"/>
  </p:normalViewPr>
  <p:slideViewPr>
    <p:cSldViewPr snapToGrid="0" showGuides="1">
      <p:cViewPr varScale="1">
        <p:scale>
          <a:sx n="114" d="100"/>
          <a:sy n="114" d="100"/>
        </p:scale>
        <p:origin x="618" y="102"/>
      </p:cViewPr>
      <p:guideLst>
        <p:guide orient="horz" pos="2160"/>
        <p:guide pos="3817"/>
      </p:guideLst>
    </p:cSldViewPr>
  </p:slideViewPr>
  <p:outlineViewPr>
    <p:cViewPr>
      <p:scale>
        <a:sx n="66" d="100"/>
        <a:sy n="66"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7FC3047-8BC5-447F-8637-AA417937AD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63DF70E-134E-4F17-BF15-A31E0A425A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3BDA55-7CBD-4123-8A9E-30AA3D7A9896}" type="datetimeFigureOut">
              <a:rPr lang="fr-FR" smtClean="0"/>
              <a:t>25/01/2024</a:t>
            </a:fld>
            <a:endParaRPr lang="fr-FR"/>
          </a:p>
        </p:txBody>
      </p:sp>
      <p:sp>
        <p:nvSpPr>
          <p:cNvPr id="4" name="Espace réservé du pied de page 3">
            <a:extLst>
              <a:ext uri="{FF2B5EF4-FFF2-40B4-BE49-F238E27FC236}">
                <a16:creationId xmlns:a16="http://schemas.microsoft.com/office/drawing/2014/main" id="{701FF280-FD97-44F9-9035-541314C344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D8808BD-65BD-4336-A3F2-E2C2A32C0D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98439-A425-4340-9811-8CB32256CDDA}" type="slidenum">
              <a:rPr lang="fr-FR" smtClean="0"/>
              <a:t>‹N°›</a:t>
            </a:fld>
            <a:endParaRPr lang="fr-FR"/>
          </a:p>
        </p:txBody>
      </p:sp>
    </p:spTree>
    <p:extLst>
      <p:ext uri="{BB962C8B-B14F-4D97-AF65-F5344CB8AC3E}">
        <p14:creationId xmlns:p14="http://schemas.microsoft.com/office/powerpoint/2010/main" val="3698635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0B54-B498-4DC0-90E2-E4C4DFE9BCCA}" type="datetimeFigureOut">
              <a:rPr lang="fr-FR" smtClean="0"/>
              <a:t>25/01/2024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BD9EF-1AA2-4759-8280-CF59376D338D}" type="slidenum">
              <a:rPr lang="fr-FR" smtClean="0"/>
              <a:t>‹N°›</a:t>
            </a:fld>
            <a:endParaRPr lang="fr-FR"/>
          </a:p>
        </p:txBody>
      </p:sp>
    </p:spTree>
    <p:extLst>
      <p:ext uri="{BB962C8B-B14F-4D97-AF65-F5344CB8AC3E}">
        <p14:creationId xmlns:p14="http://schemas.microsoft.com/office/powerpoint/2010/main" val="55683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avec photo">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65289CA-BB76-4367-A6E8-586A4465D416}"/>
              </a:ext>
            </a:extLst>
          </p:cNvPr>
          <p:cNvPicPr>
            <a:picLocks noChangeAspect="1"/>
          </p:cNvPicPr>
          <p:nvPr userDrawn="1"/>
        </p:nvPicPr>
        <p:blipFill>
          <a:blip r:embed="rId2"/>
          <a:srcRect/>
          <a:stretch/>
        </p:blipFill>
        <p:spPr>
          <a:xfrm>
            <a:off x="6900294" y="4931886"/>
            <a:ext cx="4907826" cy="1188114"/>
          </a:xfrm>
          <a:prstGeom prst="rect">
            <a:avLst/>
          </a:prstGeom>
        </p:spPr>
      </p:pic>
      <p:sp>
        <p:nvSpPr>
          <p:cNvPr id="13" name="Sous-titre 2">
            <a:extLst>
              <a:ext uri="{FF2B5EF4-FFF2-40B4-BE49-F238E27FC236}">
                <a16:creationId xmlns:a16="http://schemas.microsoft.com/office/drawing/2014/main" id="{9B55D30E-725C-43C0-B80E-301FBBB3B6E0}"/>
              </a:ext>
            </a:extLst>
          </p:cNvPr>
          <p:cNvSpPr>
            <a:spLocks noGrp="1"/>
          </p:cNvSpPr>
          <p:nvPr>
            <p:ph type="subTitle" idx="1"/>
          </p:nvPr>
        </p:nvSpPr>
        <p:spPr>
          <a:xfrm>
            <a:off x="6230470" y="2970051"/>
            <a:ext cx="5580000" cy="1852774"/>
          </a:xfrm>
          <a:prstGeom prst="rect">
            <a:avLst/>
          </a:prstGeom>
        </p:spPr>
        <p:txBody>
          <a:bodyPr lIns="36000" tIns="36000" rIns="36000" bIns="36000" anchor="ctr" anchorCtr="0">
            <a:noAutofit/>
          </a:bodyPr>
          <a:lstStyle>
            <a:lvl1pPr marL="0" indent="0" algn="ctr" defTabSz="360000">
              <a:lnSpc>
                <a:spcPct val="85000"/>
              </a:lnSpc>
              <a:buNone/>
              <a:tabLst/>
              <a:defRPr sz="36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p>
        </p:txBody>
      </p:sp>
      <p:sp>
        <p:nvSpPr>
          <p:cNvPr id="20" name="Titre 19"/>
          <p:cNvSpPr>
            <a:spLocks noGrp="1"/>
          </p:cNvSpPr>
          <p:nvPr>
            <p:ph type="title"/>
          </p:nvPr>
        </p:nvSpPr>
        <p:spPr>
          <a:xfrm>
            <a:off x="6230470" y="180000"/>
            <a:ext cx="5577650" cy="2680990"/>
          </a:xfrm>
        </p:spPr>
        <p:txBody>
          <a:bodyPr vert="horz" lIns="36000" tIns="36000" rIns="36000" bIns="36000" rtlCol="0" anchor="ctr" anchorCtr="0">
            <a:noAutofit/>
          </a:bodyPr>
          <a:lstStyle>
            <a:lvl1pPr algn="ctr">
              <a:defRPr lang="fr-FR" sz="4000" cap="all" baseline="0"/>
            </a:lvl1pPr>
          </a:lstStyle>
          <a:p>
            <a:pPr marL="0" lvl="0" algn="ctr" defTabSz="360000">
              <a:tabLst/>
            </a:pPr>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807" y="474471"/>
            <a:ext cx="5394960" cy="5401056"/>
          </a:xfrm>
          <a:prstGeom prst="rect">
            <a:avLst/>
          </a:prstGeom>
        </p:spPr>
      </p:pic>
      <p:pic>
        <p:nvPicPr>
          <p:cNvPr id="9" name="Imag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3844" y="6314715"/>
            <a:ext cx="2403434" cy="638174"/>
          </a:xfrm>
          <a:prstGeom prst="rect">
            <a:avLst/>
          </a:prstGeom>
        </p:spPr>
      </p:pic>
    </p:spTree>
    <p:extLst>
      <p:ext uri="{BB962C8B-B14F-4D97-AF65-F5344CB8AC3E}">
        <p14:creationId xmlns:p14="http://schemas.microsoft.com/office/powerpoint/2010/main" val="13744821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calaire 0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rgbClr val="006A4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27640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calaire 03">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rgbClr val="9B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rgbClr val="9BCC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597186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us-intercalaire">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E1AFC0-0333-947A-1BF6-0F772BFF4555}"/>
              </a:ext>
            </a:extLst>
          </p:cNvPr>
          <p:cNvSpPr/>
          <p:nvPr userDrawn="1"/>
        </p:nvSpPr>
        <p:spPr>
          <a:xfrm>
            <a:off x="540354" y="540354"/>
            <a:ext cx="11111292" cy="5777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74477" cy="1860288"/>
          </a:xfrm>
          <a:noFill/>
        </p:spPr>
        <p:txBody>
          <a:bodyPr anchor="ctr" anchorCtr="0"/>
          <a:lstStyle>
            <a:lvl1pPr algn="ctr">
              <a:defRPr sz="3200" b="1">
                <a:solidFill>
                  <a:srgbClr val="006A4E"/>
                </a:solidFill>
                <a:latin typeface="+mj-lt"/>
              </a:defRPr>
            </a:lvl1pPr>
          </a:lstStyle>
          <a:p>
            <a:r>
              <a:rPr lang="fr-FR" dirty="0"/>
              <a:t>Modifiez le titre sous-intercalaire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0" y="4532520"/>
            <a:ext cx="5398477"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tx1"/>
                </a:solidFill>
              </a:defRPr>
            </a:lvl1pPr>
          </a:lstStyle>
          <a:p>
            <a:pPr marL="342900" lvl="0" indent="-342900">
              <a:spcAft>
                <a:spcPts val="600"/>
              </a:spcAft>
            </a:pPr>
            <a:r>
              <a:rPr lang="fr-FR" dirty="0"/>
              <a:t>Nom prénom – Direction</a:t>
            </a:r>
          </a:p>
        </p:txBody>
      </p:sp>
      <p:sp>
        <p:nvSpPr>
          <p:cNvPr id="11"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rtlCol="0" anchor="ctr" anchorCtr="0">
            <a:noAutofit/>
          </a:bodyPr>
          <a:lstStyle>
            <a:lvl1pPr algn="ctr">
              <a:defRPr lang="fr-FR" sz="2400" b="1" cap="none" baseline="0" dirty="0">
                <a:solidFill>
                  <a:schemeClr val="tx1"/>
                </a:solidFill>
              </a:defRPr>
            </a:lvl1pPr>
          </a:lstStyle>
          <a:p>
            <a:pPr lvl="0" algn="ctr"/>
            <a:r>
              <a:rPr lang="fr-FR" dirty="0"/>
              <a:t>N°</a:t>
            </a:r>
          </a:p>
        </p:txBody>
      </p:sp>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253460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2" name="Rectangle 1"/>
          <p:cNvSpPr/>
          <p:nvPr userDrawn="1"/>
        </p:nvSpPr>
        <p:spPr>
          <a:xfrm>
            <a:off x="0" y="5185558"/>
            <a:ext cx="12192000" cy="1672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341180"/>
            <a:ext cx="12192000" cy="1110712"/>
          </a:xfrm>
          <a:prstGeom prst="rect">
            <a:avLst/>
          </a:prstGeom>
        </p:spPr>
      </p:pic>
      <p:pic>
        <p:nvPicPr>
          <p:cNvPr id="4" name="Imag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7444" y="-149585"/>
            <a:ext cx="2403434" cy="638174"/>
          </a:xfrm>
          <a:prstGeom prst="rect">
            <a:avLst/>
          </a:prstGeom>
        </p:spPr>
      </p:pic>
    </p:spTree>
    <p:extLst>
      <p:ext uri="{BB962C8B-B14F-4D97-AF65-F5344CB8AC3E}">
        <p14:creationId xmlns:p14="http://schemas.microsoft.com/office/powerpoint/2010/main" val="6328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819428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e - Avec sous-tit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11484000" cy="4356000"/>
          </a:xfrm>
          <a:prstGeom prst="rect">
            <a:avLst/>
          </a:prstGeom>
        </p:spPr>
        <p:txBody>
          <a:bodyPr/>
          <a:lstStyle>
            <a:lvl1pPr>
              <a:defRPr/>
            </a:lvl1pPr>
            <a:lvl2pPr>
              <a:defRPr>
                <a:solidFill>
                  <a:srgbClr val="009597"/>
                </a:solidFill>
              </a:defRPr>
            </a:lvl2pPr>
            <a:lvl4pPr>
              <a:defRPr i="0"/>
            </a:lvl4pPr>
            <a:lvl5pPr>
              <a:defRPr i="1">
                <a:solidFill>
                  <a:schemeClr val="accent3"/>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8"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9"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382224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4178840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e avec graphique">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5B4A068C-20AD-4FFB-9C49-0DC3A94E5C56}"/>
              </a:ext>
            </a:extLst>
          </p:cNvPr>
          <p:cNvSpPr>
            <a:spLocks noGrp="1"/>
          </p:cNvSpPr>
          <p:nvPr>
            <p:ph type="chart" sz="quarter" idx="14"/>
          </p:nvPr>
        </p:nvSpPr>
        <p:spPr>
          <a:xfrm>
            <a:off x="7845158" y="2132637"/>
            <a:ext cx="3998842" cy="3747989"/>
          </a:xfrm>
          <a:prstGeom prst="rect">
            <a:avLst/>
          </a:prstGeom>
          <a:solidFill>
            <a:schemeClr val="bg1">
              <a:lumMod val="95000"/>
            </a:schemeClr>
          </a:solidFill>
        </p:spPr>
        <p:txBody>
          <a:bodyPr anchor="ctr"/>
          <a:lstStyle>
            <a:lvl1pPr algn="ctr">
              <a:defRPr/>
            </a:lvl1pPr>
          </a:lstStyle>
          <a:p>
            <a:r>
              <a:rPr lang="fr-FR"/>
              <a:t>Cliquez sur l'icône pour ajouter un graphique</a:t>
            </a:r>
          </a:p>
        </p:txBody>
      </p:sp>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5" name="Espace réservé du texte 2">
            <a:extLst>
              <a:ext uri="{FF2B5EF4-FFF2-40B4-BE49-F238E27FC236}">
                <a16:creationId xmlns:a16="http://schemas.microsoft.com/office/drawing/2014/main" id="{31BF3A9F-5739-4B40-A377-C403E92DB704}"/>
              </a:ext>
            </a:extLst>
          </p:cNvPr>
          <p:cNvSpPr>
            <a:spLocks noGrp="1"/>
          </p:cNvSpPr>
          <p:nvPr>
            <p:ph type="body" idx="15"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6"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7172914" cy="4356000"/>
          </a:xfrm>
          <a:prstGeom prst="rect">
            <a:avLst/>
          </a:prstGeom>
        </p:spPr>
        <p:txBody>
          <a:bodyPr/>
          <a:lstStyle>
            <a:lvl1pPr>
              <a:defRPr/>
            </a:lvl1pPr>
            <a:lvl4pPr>
              <a:defRPr i="0"/>
            </a:lvl4pPr>
            <a:lvl5pPr>
              <a:defRPr i="1">
                <a:solidFill>
                  <a:schemeClr val="accent3"/>
                </a:solidFill>
              </a:defRPr>
            </a:lvl5pPr>
            <a:lvl6pPr>
              <a:defRPr/>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1"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MLOPS</a:t>
            </a:r>
          </a:p>
        </p:txBody>
      </p:sp>
      <p:sp>
        <p:nvSpPr>
          <p:cNvPr id="17"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0294" y="-153437"/>
            <a:ext cx="2403434" cy="638174"/>
          </a:xfrm>
          <a:prstGeom prst="rect">
            <a:avLst/>
          </a:prstGeom>
        </p:spPr>
      </p:pic>
    </p:spTree>
    <p:extLst>
      <p:ext uri="{BB962C8B-B14F-4D97-AF65-F5344CB8AC3E}">
        <p14:creationId xmlns:p14="http://schemas.microsoft.com/office/powerpoint/2010/main" val="868479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12" name="Titre 1">
            <a:extLst>
              <a:ext uri="{FF2B5EF4-FFF2-40B4-BE49-F238E27FC236}">
                <a16:creationId xmlns:a16="http://schemas.microsoft.com/office/drawing/2014/main" id="{2930B45F-AEDD-411B-9BBC-1B13EFEDC0E7}"/>
              </a:ext>
            </a:extLst>
          </p:cNvPr>
          <p:cNvSpPr>
            <a:spLocks noGrp="1"/>
          </p:cNvSpPr>
          <p:nvPr>
            <p:ph type="ctrTitle"/>
          </p:nvPr>
        </p:nvSpPr>
        <p:spPr>
          <a:xfrm>
            <a:off x="720000" y="460800"/>
            <a:ext cx="10980000" cy="2520000"/>
          </a:xfrm>
        </p:spPr>
        <p:txBody>
          <a:bodyPr anchor="b">
            <a:normAutofit/>
          </a:bodyPr>
          <a:lstStyle>
            <a:lvl1pPr algn="l" defTabSz="360000">
              <a:lnSpc>
                <a:spcPct val="85000"/>
              </a:lnSpc>
              <a:tabLst/>
              <a:defRPr sz="4400"/>
            </a:lvl1pPr>
          </a:lstStyle>
          <a:p>
            <a:r>
              <a:rPr lang="fr-FR"/>
              <a:t>Modifiez le style du titre</a:t>
            </a:r>
            <a:endParaRPr lang="fr-FR" dirty="0"/>
          </a:p>
        </p:txBody>
      </p:sp>
      <p:sp>
        <p:nvSpPr>
          <p:cNvPr id="13" name="Sous-titre 2">
            <a:extLst>
              <a:ext uri="{FF2B5EF4-FFF2-40B4-BE49-F238E27FC236}">
                <a16:creationId xmlns:a16="http://schemas.microsoft.com/office/drawing/2014/main" id="{9B55D30E-725C-43C0-B80E-301FBBB3B6E0}"/>
              </a:ext>
            </a:extLst>
          </p:cNvPr>
          <p:cNvSpPr>
            <a:spLocks noGrp="1"/>
          </p:cNvSpPr>
          <p:nvPr>
            <p:ph type="subTitle" idx="1"/>
          </p:nvPr>
        </p:nvSpPr>
        <p:spPr>
          <a:xfrm>
            <a:off x="720000" y="2890800"/>
            <a:ext cx="10980000" cy="2340000"/>
          </a:xfrm>
          <a:prstGeom prst="rect">
            <a:avLst/>
          </a:prstGeom>
        </p:spPr>
        <p:txBody>
          <a:bodyPr anchor="t">
            <a:normAutofit/>
          </a:bodyPr>
          <a:lstStyle>
            <a:lvl1pPr marL="0" indent="0" algn="l" defTabSz="360000">
              <a:lnSpc>
                <a:spcPct val="85000"/>
              </a:lnSpc>
              <a:spcBef>
                <a:spcPts val="0"/>
              </a:spcBef>
              <a:buNone/>
              <a:tabLst/>
              <a:defRPr sz="44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cxnSp>
        <p:nvCxnSpPr>
          <p:cNvPr id="7" name="Connecteur droit 6">
            <a:extLst>
              <a:ext uri="{FF2B5EF4-FFF2-40B4-BE49-F238E27FC236}">
                <a16:creationId xmlns:a16="http://schemas.microsoft.com/office/drawing/2014/main" id="{35F25D88-16F6-4D3B-8C17-BA11C25DC62C}"/>
              </a:ext>
            </a:extLst>
          </p:cNvPr>
          <p:cNvCxnSpPr/>
          <p:nvPr userDrawn="1"/>
        </p:nvCxnSpPr>
        <p:spPr>
          <a:xfrm>
            <a:off x="804000" y="6317644"/>
            <a:ext cx="1058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e la date 21">
            <a:extLst>
              <a:ext uri="{FF2B5EF4-FFF2-40B4-BE49-F238E27FC236}">
                <a16:creationId xmlns:a16="http://schemas.microsoft.com/office/drawing/2014/main" id="{A01F7822-88EA-1AF3-E2D2-E4B4852ACC38}"/>
              </a:ext>
            </a:extLst>
          </p:cNvPr>
          <p:cNvSpPr>
            <a:spLocks noGrp="1"/>
          </p:cNvSpPr>
          <p:nvPr>
            <p:ph type="dt" sz="half" idx="24"/>
          </p:nvPr>
        </p:nvSpPr>
        <p:spPr>
          <a:xfrm>
            <a:off x="587454" y="6445272"/>
            <a:ext cx="828017" cy="252000"/>
          </a:xfrm>
        </p:spPr>
        <p:txBody>
          <a:bodyPr/>
          <a:lstStyle/>
          <a:p>
            <a:fld id="{07D2B731-4A37-4EE5-B868-A6606B80A3B5}" type="datetime1">
              <a:rPr lang="fr-FR" smtClean="0"/>
              <a:t>25/01/2024</a:t>
            </a:fld>
            <a:endParaRPr lang="fr-FR" dirty="0"/>
          </a:p>
        </p:txBody>
      </p:sp>
      <p:sp>
        <p:nvSpPr>
          <p:cNvPr id="11" name="Espace réservé du pied de page 22">
            <a:extLst>
              <a:ext uri="{FF2B5EF4-FFF2-40B4-BE49-F238E27FC236}">
                <a16:creationId xmlns:a16="http://schemas.microsoft.com/office/drawing/2014/main" id="{6ACE5E0A-6CC6-4B80-9A83-1477C5FBE1CC}"/>
              </a:ext>
            </a:extLst>
          </p:cNvPr>
          <p:cNvSpPr>
            <a:spLocks noGrp="1"/>
          </p:cNvSpPr>
          <p:nvPr>
            <p:ph type="ftr" sz="quarter" idx="25"/>
          </p:nvPr>
        </p:nvSpPr>
        <p:spPr>
          <a:xfrm>
            <a:off x="1301828" y="6445272"/>
            <a:ext cx="6120000" cy="252000"/>
          </a:xfrm>
        </p:spPr>
        <p:txBody>
          <a:bodyPr/>
          <a:lstStyle/>
          <a:p>
            <a:r>
              <a:rPr lang="fr-FR"/>
              <a:t>-  Titre de la présentation + mentions facultatives (ex. confidentiel)</a:t>
            </a:r>
            <a:endParaRPr lang="fr-FR" dirty="0"/>
          </a:p>
        </p:txBody>
      </p:sp>
      <p:sp>
        <p:nvSpPr>
          <p:cNvPr id="14" name="Espace réservé du numéro de diapositive 23">
            <a:extLst>
              <a:ext uri="{FF2B5EF4-FFF2-40B4-BE49-F238E27FC236}">
                <a16:creationId xmlns:a16="http://schemas.microsoft.com/office/drawing/2014/main" id="{D4E54D73-94B4-D3D0-6308-64DC614188B5}"/>
              </a:ext>
            </a:extLst>
          </p:cNvPr>
          <p:cNvSpPr>
            <a:spLocks noGrp="1"/>
          </p:cNvSpPr>
          <p:nvPr>
            <p:ph type="sldNum" sz="quarter" idx="26"/>
          </p:nvPr>
        </p:nvSpPr>
        <p:spPr>
          <a:xfrm>
            <a:off x="360000" y="6445272"/>
            <a:ext cx="540000" cy="252000"/>
          </a:xfrm>
        </p:spPr>
        <p:txBody>
          <a:bodyPr/>
          <a:lstStyle/>
          <a:p>
            <a:fld id="{975A587B-5814-4D9B-9598-FE9CB954CB01}" type="slidenum">
              <a:rPr lang="fr-FR" smtClean="0"/>
              <a:pPr/>
              <a:t>‹N°›</a:t>
            </a:fld>
            <a:endParaRPr lang="fr-FR" dirty="0"/>
          </a:p>
        </p:txBody>
      </p:sp>
      <p:sp>
        <p:nvSpPr>
          <p:cNvPr id="15"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316523" y="5163117"/>
            <a:ext cx="1898169" cy="374388"/>
          </a:xfrm>
          <a:prstGeom prst="rect">
            <a:avLst/>
          </a:prstGeom>
        </p:spPr>
        <p:txBody>
          <a:bodyPr anchor="ctr">
            <a:normAutofit/>
          </a:bodyPr>
          <a:lstStyle>
            <a:lvl1pPr algn="ctr">
              <a:defRPr sz="1000" b="0">
                <a:solidFill>
                  <a:schemeClr val="tx1"/>
                </a:solidFill>
              </a:defRPr>
            </a:lvl1pPr>
          </a:lstStyle>
          <a:p>
            <a:r>
              <a:rPr lang="fr-FR" dirty="0"/>
              <a:t>Logo N°1</a:t>
            </a:r>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27" hasCustomPrompt="1"/>
          </p:nvPr>
        </p:nvSpPr>
        <p:spPr>
          <a:xfrm>
            <a:off x="2362069" y="5163117"/>
            <a:ext cx="1898169" cy="374388"/>
          </a:xfrm>
          <a:prstGeom prst="rect">
            <a:avLst/>
          </a:prstGeom>
        </p:spPr>
        <p:txBody>
          <a:bodyPr anchor="ctr">
            <a:normAutofit/>
          </a:bodyPr>
          <a:lstStyle>
            <a:lvl1pPr algn="ctr">
              <a:defRPr sz="1000" b="0">
                <a:solidFill>
                  <a:schemeClr val="tx1"/>
                </a:solidFill>
              </a:defRPr>
            </a:lvl1pPr>
          </a:lstStyle>
          <a:p>
            <a:r>
              <a:rPr lang="fr-FR" dirty="0"/>
              <a:t>Logo N°2</a:t>
            </a:r>
          </a:p>
        </p:txBody>
      </p:sp>
      <p:pic>
        <p:nvPicPr>
          <p:cNvPr id="17" name="Imag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7595" y="4822825"/>
            <a:ext cx="4907705" cy="1188823"/>
          </a:xfrm>
          <a:prstGeom prst="rect">
            <a:avLst/>
          </a:prstGeom>
        </p:spPr>
      </p:pic>
    </p:spTree>
    <p:extLst>
      <p:ext uri="{BB962C8B-B14F-4D97-AF65-F5344CB8AC3E}">
        <p14:creationId xmlns:p14="http://schemas.microsoft.com/office/powerpoint/2010/main" val="392939452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212491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1358152" y="2124916"/>
            <a:ext cx="440994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2" name="Espace réservé du texte 2">
            <a:extLst>
              <a:ext uri="{FF2B5EF4-FFF2-40B4-BE49-F238E27FC236}">
                <a16:creationId xmlns:a16="http://schemas.microsoft.com/office/drawing/2014/main" id="{0FF8AB86-3480-FF60-D8D2-EA6DC742AC26}"/>
              </a:ext>
            </a:extLst>
          </p:cNvPr>
          <p:cNvSpPr>
            <a:spLocks noGrp="1"/>
          </p:cNvSpPr>
          <p:nvPr>
            <p:ph type="body" idx="14" hasCustomPrompt="1"/>
          </p:nvPr>
        </p:nvSpPr>
        <p:spPr>
          <a:xfrm>
            <a:off x="6435906" y="212491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6" name="Espace réservé du texte 10">
            <a:extLst>
              <a:ext uri="{FF2B5EF4-FFF2-40B4-BE49-F238E27FC236}">
                <a16:creationId xmlns:a16="http://schemas.microsoft.com/office/drawing/2014/main" id="{5EF6F6E6-F9BC-C1D6-A4BE-D23F86B19685}"/>
              </a:ext>
            </a:extLst>
          </p:cNvPr>
          <p:cNvSpPr>
            <a:spLocks noGrp="1"/>
          </p:cNvSpPr>
          <p:nvPr>
            <p:ph type="body" sz="quarter" idx="15" hasCustomPrompt="1"/>
          </p:nvPr>
        </p:nvSpPr>
        <p:spPr>
          <a:xfrm>
            <a:off x="7421828" y="212491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0" name="Espace réservé du texte 2">
            <a:extLst>
              <a:ext uri="{FF2B5EF4-FFF2-40B4-BE49-F238E27FC236}">
                <a16:creationId xmlns:a16="http://schemas.microsoft.com/office/drawing/2014/main" id="{77DA9A69-6D42-435C-1CB4-AC827C75F13A}"/>
              </a:ext>
            </a:extLst>
          </p:cNvPr>
          <p:cNvSpPr>
            <a:spLocks noGrp="1"/>
          </p:cNvSpPr>
          <p:nvPr>
            <p:ph type="body" idx="16" hasCustomPrompt="1"/>
          </p:nvPr>
        </p:nvSpPr>
        <p:spPr>
          <a:xfrm>
            <a:off x="360000" y="326318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2" name="Espace réservé du texte 10">
            <a:extLst>
              <a:ext uri="{FF2B5EF4-FFF2-40B4-BE49-F238E27FC236}">
                <a16:creationId xmlns:a16="http://schemas.microsoft.com/office/drawing/2014/main" id="{13BE2DE0-B6A9-1C94-843B-81950F26BE30}"/>
              </a:ext>
            </a:extLst>
          </p:cNvPr>
          <p:cNvSpPr>
            <a:spLocks noGrp="1"/>
          </p:cNvSpPr>
          <p:nvPr>
            <p:ph type="body" sz="quarter" idx="17" hasCustomPrompt="1"/>
          </p:nvPr>
        </p:nvSpPr>
        <p:spPr>
          <a:xfrm>
            <a:off x="1358152" y="3263186"/>
            <a:ext cx="4409941"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3" name="Espace réservé du texte 2">
            <a:extLst>
              <a:ext uri="{FF2B5EF4-FFF2-40B4-BE49-F238E27FC236}">
                <a16:creationId xmlns:a16="http://schemas.microsoft.com/office/drawing/2014/main" id="{B7ED2BDD-516E-B1FE-158A-109442B864E1}"/>
              </a:ext>
            </a:extLst>
          </p:cNvPr>
          <p:cNvSpPr>
            <a:spLocks noGrp="1"/>
          </p:cNvSpPr>
          <p:nvPr>
            <p:ph type="body" idx="18" hasCustomPrompt="1"/>
          </p:nvPr>
        </p:nvSpPr>
        <p:spPr>
          <a:xfrm>
            <a:off x="6435906" y="326318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4" name="Espace réservé du texte 10">
            <a:extLst>
              <a:ext uri="{FF2B5EF4-FFF2-40B4-BE49-F238E27FC236}">
                <a16:creationId xmlns:a16="http://schemas.microsoft.com/office/drawing/2014/main" id="{FB996EB5-79B2-C75A-40BE-A84D155682A8}"/>
              </a:ext>
            </a:extLst>
          </p:cNvPr>
          <p:cNvSpPr>
            <a:spLocks noGrp="1"/>
          </p:cNvSpPr>
          <p:nvPr>
            <p:ph type="body" sz="quarter" idx="19" hasCustomPrompt="1"/>
          </p:nvPr>
        </p:nvSpPr>
        <p:spPr>
          <a:xfrm>
            <a:off x="7421828" y="326318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5" name="Espace réservé du texte 2">
            <a:extLst>
              <a:ext uri="{FF2B5EF4-FFF2-40B4-BE49-F238E27FC236}">
                <a16:creationId xmlns:a16="http://schemas.microsoft.com/office/drawing/2014/main" id="{2C2E5887-6CFF-0FE8-7E7D-8F7AC42D30D6}"/>
              </a:ext>
            </a:extLst>
          </p:cNvPr>
          <p:cNvSpPr>
            <a:spLocks noGrp="1"/>
          </p:cNvSpPr>
          <p:nvPr>
            <p:ph type="body" idx="20" hasCustomPrompt="1"/>
          </p:nvPr>
        </p:nvSpPr>
        <p:spPr>
          <a:xfrm>
            <a:off x="360000" y="440145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6" name="Espace réservé du texte 10">
            <a:extLst>
              <a:ext uri="{FF2B5EF4-FFF2-40B4-BE49-F238E27FC236}">
                <a16:creationId xmlns:a16="http://schemas.microsoft.com/office/drawing/2014/main" id="{2723251E-94EB-52BE-E311-E6481CA7CD11}"/>
              </a:ext>
            </a:extLst>
          </p:cNvPr>
          <p:cNvSpPr>
            <a:spLocks noGrp="1"/>
          </p:cNvSpPr>
          <p:nvPr>
            <p:ph type="body" sz="quarter" idx="21" hasCustomPrompt="1"/>
          </p:nvPr>
        </p:nvSpPr>
        <p:spPr>
          <a:xfrm>
            <a:off x="1358152" y="4401456"/>
            <a:ext cx="440994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17" name="Espace réservé du texte 2">
            <a:extLst>
              <a:ext uri="{FF2B5EF4-FFF2-40B4-BE49-F238E27FC236}">
                <a16:creationId xmlns:a16="http://schemas.microsoft.com/office/drawing/2014/main" id="{D9752495-2F56-B1D5-CE96-B057B8379E15}"/>
              </a:ext>
            </a:extLst>
          </p:cNvPr>
          <p:cNvSpPr>
            <a:spLocks noGrp="1"/>
          </p:cNvSpPr>
          <p:nvPr>
            <p:ph type="body" idx="22" hasCustomPrompt="1"/>
          </p:nvPr>
        </p:nvSpPr>
        <p:spPr>
          <a:xfrm>
            <a:off x="6435906" y="4401456"/>
            <a:ext cx="1260000" cy="720000"/>
          </a:xfrm>
          <a:prstGeom prst="rect">
            <a:avLst/>
          </a:prstGeom>
        </p:spPr>
        <p:txBody>
          <a:bodyPr anchor="t">
            <a:noAutofit/>
          </a:bodyPr>
          <a:lstStyle>
            <a:lvl1pPr marL="0" indent="0">
              <a:buNone/>
              <a:defRPr sz="43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NN</a:t>
            </a:r>
          </a:p>
        </p:txBody>
      </p:sp>
      <p:sp>
        <p:nvSpPr>
          <p:cNvPr id="18" name="Espace réservé du texte 10">
            <a:extLst>
              <a:ext uri="{FF2B5EF4-FFF2-40B4-BE49-F238E27FC236}">
                <a16:creationId xmlns:a16="http://schemas.microsoft.com/office/drawing/2014/main" id="{AE43BE60-3E2C-6357-EB03-FA9E727375A0}"/>
              </a:ext>
            </a:extLst>
          </p:cNvPr>
          <p:cNvSpPr>
            <a:spLocks noGrp="1"/>
          </p:cNvSpPr>
          <p:nvPr>
            <p:ph type="body" sz="quarter" idx="23" hasCustomPrompt="1"/>
          </p:nvPr>
        </p:nvSpPr>
        <p:spPr>
          <a:xfrm>
            <a:off x="7421828" y="4401456"/>
            <a:ext cx="4422172" cy="720000"/>
          </a:xfrm>
          <a:prstGeom prst="rect">
            <a:avLst/>
          </a:prstGeom>
        </p:spPr>
        <p:txBody>
          <a:bodyPr anchor="ctr">
            <a:noAutofit/>
          </a:bodyPr>
          <a:lstStyle>
            <a:lvl1pPr>
              <a:defRPr sz="1800" b="0">
                <a:solidFill>
                  <a:schemeClr val="tx1"/>
                </a:solidFill>
              </a:defRPr>
            </a:lvl1pPr>
          </a:lstStyle>
          <a:p>
            <a:pPr lvl="0"/>
            <a:r>
              <a:rPr lang="fr-FR" dirty="0"/>
              <a:t>Modifier les styles du texte du masque</a:t>
            </a:r>
          </a:p>
        </p:txBody>
      </p:sp>
      <p:sp>
        <p:nvSpPr>
          <p:cNvPr id="22" name="Espace réservé de la date 21">
            <a:extLst>
              <a:ext uri="{FF2B5EF4-FFF2-40B4-BE49-F238E27FC236}">
                <a16:creationId xmlns:a16="http://schemas.microsoft.com/office/drawing/2014/main" id="{A01F7822-88EA-1AF3-E2D2-E4B4852ACC38}"/>
              </a:ext>
            </a:extLst>
          </p:cNvPr>
          <p:cNvSpPr>
            <a:spLocks noGrp="1"/>
          </p:cNvSpPr>
          <p:nvPr>
            <p:ph type="dt" sz="half" idx="24"/>
          </p:nvPr>
        </p:nvSpPr>
        <p:spPr/>
        <p:txBody>
          <a:bodyPr/>
          <a:lstStyle/>
          <a:p>
            <a:fld id="{07D2B731-4A37-4EE5-B868-A6606B80A3B5}" type="datetime1">
              <a:rPr lang="fr-FR" smtClean="0"/>
              <a:t>25/01/2024</a:t>
            </a:fld>
            <a:endParaRPr lang="fr-FR" dirty="0"/>
          </a:p>
        </p:txBody>
      </p:sp>
      <p:sp>
        <p:nvSpPr>
          <p:cNvPr id="23" name="Espace réservé du pied de page 22">
            <a:extLst>
              <a:ext uri="{FF2B5EF4-FFF2-40B4-BE49-F238E27FC236}">
                <a16:creationId xmlns:a16="http://schemas.microsoft.com/office/drawing/2014/main" id="{6ACE5E0A-6CC6-4B80-9A83-1477C5FBE1CC}"/>
              </a:ext>
            </a:extLst>
          </p:cNvPr>
          <p:cNvSpPr>
            <a:spLocks noGrp="1"/>
          </p:cNvSpPr>
          <p:nvPr>
            <p:ph type="ftr" sz="quarter" idx="25"/>
          </p:nvPr>
        </p:nvSpPr>
        <p:spPr/>
        <p:txBody>
          <a:bodyPr/>
          <a:lstStyle/>
          <a:p>
            <a:r>
              <a:rPr lang="fr-FR"/>
              <a:t>-  Titre de la présentation + mentions facultatives (ex. confidentiel)</a:t>
            </a:r>
            <a:endParaRPr lang="fr-FR" dirty="0"/>
          </a:p>
        </p:txBody>
      </p:sp>
      <p:sp>
        <p:nvSpPr>
          <p:cNvPr id="24" name="Espace réservé du numéro de diapositive 23">
            <a:extLst>
              <a:ext uri="{FF2B5EF4-FFF2-40B4-BE49-F238E27FC236}">
                <a16:creationId xmlns:a16="http://schemas.microsoft.com/office/drawing/2014/main" id="{D4E54D73-94B4-D3D0-6308-64DC614188B5}"/>
              </a:ext>
            </a:extLst>
          </p:cNvPr>
          <p:cNvSpPr>
            <a:spLocks noGrp="1"/>
          </p:cNvSpPr>
          <p:nvPr>
            <p:ph type="sldNum" sz="quarter" idx="26"/>
          </p:nvPr>
        </p:nvSpPr>
        <p:spPr/>
        <p:txBody>
          <a:bodyPr/>
          <a:lstStyle/>
          <a:p>
            <a:fld id="{975A587B-5814-4D9B-9598-FE9CB954CB01}" type="slidenum">
              <a:rPr lang="fr-FR" smtClean="0"/>
              <a:pPr/>
              <a:t>‹N°›</a:t>
            </a:fld>
            <a:endParaRPr lang="fr-FR" dirty="0"/>
          </a:p>
        </p:txBody>
      </p:sp>
      <p:sp>
        <p:nvSpPr>
          <p:cNvPr id="29" name="Titre 28">
            <a:extLst>
              <a:ext uri="{FF2B5EF4-FFF2-40B4-BE49-F238E27FC236}">
                <a16:creationId xmlns:a16="http://schemas.microsoft.com/office/drawing/2014/main" id="{780E1870-8E63-877A-1D1A-115921164719}"/>
              </a:ext>
            </a:extLst>
          </p:cNvPr>
          <p:cNvSpPr>
            <a:spLocks noGrp="1"/>
          </p:cNvSpPr>
          <p:nvPr>
            <p:ph type="title"/>
          </p:nvPr>
        </p:nvSpPr>
        <p:spPr/>
        <p:txBody>
          <a:bodyPr/>
          <a:lstStyle/>
          <a:p>
            <a:r>
              <a:rPr lang="fr-FR"/>
              <a:t>Modifiez le style du titre</a:t>
            </a:r>
          </a:p>
        </p:txBody>
      </p:sp>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195" y="6369026"/>
            <a:ext cx="968505" cy="488974"/>
          </a:xfrm>
          <a:prstGeom prst="rect">
            <a:avLst/>
          </a:prstGeom>
        </p:spPr>
      </p:pic>
      <p:pic>
        <p:nvPicPr>
          <p:cNvPr id="20" name="Imag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3730" y="-92435"/>
            <a:ext cx="2403434" cy="638174"/>
          </a:xfrm>
          <a:prstGeom prst="rect">
            <a:avLst/>
          </a:prstGeom>
        </p:spPr>
      </p:pic>
    </p:spTree>
    <p:extLst>
      <p:ext uri="{BB962C8B-B14F-4D97-AF65-F5344CB8AC3E}">
        <p14:creationId xmlns:p14="http://schemas.microsoft.com/office/powerpoint/2010/main" val="33958272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e - Avec sous-titr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11484000" cy="4356000"/>
          </a:xfrm>
          <a:prstGeom prst="rect">
            <a:avLst/>
          </a:prstGeom>
        </p:spPr>
        <p:txBody>
          <a:bodyPr/>
          <a:lstStyle>
            <a:lvl1pPr>
              <a:defRPr/>
            </a:lvl1pPr>
            <a:lvl2pPr>
              <a:defRPr>
                <a:solidFill>
                  <a:srgbClr val="009597"/>
                </a:solidFill>
              </a:defRPr>
            </a:lvl2pPr>
            <a:lvl4pPr>
              <a:defRPr i="0"/>
            </a:lvl4pPr>
            <a:lvl5pPr>
              <a:defRPr i="1">
                <a:solidFill>
                  <a:schemeClr val="accent3"/>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8"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9"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645" y="6283727"/>
            <a:ext cx="1324105" cy="668508"/>
          </a:xfrm>
          <a:prstGeom prst="rect">
            <a:avLst/>
          </a:prstGeom>
        </p:spPr>
      </p:pic>
      <p:pic>
        <p:nvPicPr>
          <p:cNvPr id="12"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9494" y="-109251"/>
            <a:ext cx="2403434" cy="638174"/>
          </a:xfrm>
          <a:prstGeom prst="rect">
            <a:avLst/>
          </a:prstGeom>
        </p:spPr>
      </p:pic>
    </p:spTree>
    <p:extLst>
      <p:ext uri="{BB962C8B-B14F-4D97-AF65-F5344CB8AC3E}">
        <p14:creationId xmlns:p14="http://schemas.microsoft.com/office/powerpoint/2010/main" val="30829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 Sans sous-titre">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371599"/>
            <a:ext cx="11484000" cy="4784399"/>
          </a:xfrm>
          <a:prstGeom prst="rect">
            <a:avLst/>
          </a:prstGeom>
        </p:spPr>
        <p:txBody>
          <a:bodyPr/>
          <a:lstStyle>
            <a:lvl1pPr>
              <a:defRPr/>
            </a:lvl1pPr>
            <a:lvl4pPr>
              <a:defRPr i="0"/>
            </a:lvl4pPr>
            <a:lvl5pPr>
              <a:defRPr i="1">
                <a:solidFill>
                  <a:schemeClr val="accent3"/>
                </a:solidFill>
              </a:defRPr>
            </a:lvl5pPr>
            <a:lvl6pPr>
              <a:defRPr baseline="0"/>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4"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dirty="0"/>
              <a:t>Modifiez le style du titre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157933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e avec graphique">
    <p:spTree>
      <p:nvGrpSpPr>
        <p:cNvPr id="1" name=""/>
        <p:cNvGrpSpPr/>
        <p:nvPr/>
      </p:nvGrpSpPr>
      <p:grpSpPr>
        <a:xfrm>
          <a:off x="0" y="0"/>
          <a:ext cx="0" cy="0"/>
          <a:chOff x="0" y="0"/>
          <a:chExt cx="0" cy="0"/>
        </a:xfrm>
      </p:grpSpPr>
      <p:sp>
        <p:nvSpPr>
          <p:cNvPr id="6" name="Espace réservé du graphique 5">
            <a:extLst>
              <a:ext uri="{FF2B5EF4-FFF2-40B4-BE49-F238E27FC236}">
                <a16:creationId xmlns:a16="http://schemas.microsoft.com/office/drawing/2014/main" id="{5B4A068C-20AD-4FFB-9C49-0DC3A94E5C56}"/>
              </a:ext>
            </a:extLst>
          </p:cNvPr>
          <p:cNvSpPr>
            <a:spLocks noGrp="1"/>
          </p:cNvSpPr>
          <p:nvPr>
            <p:ph type="chart" sz="quarter" idx="14"/>
          </p:nvPr>
        </p:nvSpPr>
        <p:spPr>
          <a:xfrm>
            <a:off x="7845158" y="2132637"/>
            <a:ext cx="3998842" cy="3747989"/>
          </a:xfrm>
          <a:prstGeom prst="rect">
            <a:avLst/>
          </a:prstGeom>
          <a:solidFill>
            <a:schemeClr val="bg1">
              <a:lumMod val="95000"/>
            </a:schemeClr>
          </a:solidFill>
        </p:spPr>
        <p:txBody>
          <a:bodyPr anchor="ctr"/>
          <a:lstStyle>
            <a:lvl1pPr algn="ctr">
              <a:defRPr/>
            </a:lvl1pPr>
          </a:lstStyle>
          <a:p>
            <a:r>
              <a:rPr lang="fr-FR"/>
              <a:t>Cliquez sur l'icône pour ajouter un graphique</a:t>
            </a:r>
          </a:p>
        </p:txBody>
      </p:sp>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5" name="Espace réservé du texte 2">
            <a:extLst>
              <a:ext uri="{FF2B5EF4-FFF2-40B4-BE49-F238E27FC236}">
                <a16:creationId xmlns:a16="http://schemas.microsoft.com/office/drawing/2014/main" id="{31BF3A9F-5739-4B40-A377-C403E92DB704}"/>
              </a:ext>
            </a:extLst>
          </p:cNvPr>
          <p:cNvSpPr>
            <a:spLocks noGrp="1"/>
          </p:cNvSpPr>
          <p:nvPr>
            <p:ph type="body" idx="15" hasCustomPrompt="1"/>
          </p:nvPr>
        </p:nvSpPr>
        <p:spPr>
          <a:xfrm>
            <a:off x="360000" y="1080000"/>
            <a:ext cx="11501999" cy="432000"/>
          </a:xfrm>
          <a:prstGeom prst="rect">
            <a:avLst/>
          </a:prstGeom>
        </p:spPr>
        <p:txBody>
          <a:bodyPr anchor="t">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6"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360000" y="1799999"/>
            <a:ext cx="7172914" cy="4356000"/>
          </a:xfrm>
          <a:prstGeom prst="rect">
            <a:avLst/>
          </a:prstGeom>
        </p:spPr>
        <p:txBody>
          <a:bodyPr/>
          <a:lstStyle>
            <a:lvl1pPr>
              <a:defRPr/>
            </a:lvl1pPr>
            <a:lvl4pPr>
              <a:defRPr i="0"/>
            </a:lvl4pPr>
            <a:lvl5pPr>
              <a:defRPr i="1">
                <a:solidFill>
                  <a:schemeClr val="accent3"/>
                </a:solidFill>
              </a:defRPr>
            </a:lvl5pPr>
            <a:lvl6pPr>
              <a:defRPr/>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9"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1"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7"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76650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avec photo">
    <p:spTree>
      <p:nvGrpSpPr>
        <p:cNvPr id="1" name=""/>
        <p:cNvGrpSpPr/>
        <p:nvPr/>
      </p:nvGrpSpPr>
      <p:grpSpPr>
        <a:xfrm>
          <a:off x="0" y="0"/>
          <a:ext cx="0" cy="0"/>
          <a:chOff x="0" y="0"/>
          <a:chExt cx="0" cy="0"/>
        </a:xfrm>
      </p:grpSpPr>
      <p:sp>
        <p:nvSpPr>
          <p:cNvPr id="10" name="Titre 3">
            <a:extLst>
              <a:ext uri="{FF2B5EF4-FFF2-40B4-BE49-F238E27FC236}">
                <a16:creationId xmlns:a16="http://schemas.microsoft.com/office/drawing/2014/main" id="{D4E7EC6F-59D9-4EE7-89BA-68CAF6A316B2}"/>
              </a:ext>
            </a:extLst>
          </p:cNvPr>
          <p:cNvSpPr>
            <a:spLocks noGrp="1"/>
          </p:cNvSpPr>
          <p:nvPr>
            <p:ph type="title"/>
          </p:nvPr>
        </p:nvSpPr>
        <p:spPr>
          <a:xfrm>
            <a:off x="360000" y="180000"/>
            <a:ext cx="11484000" cy="900000"/>
          </a:xfrm>
        </p:spPr>
        <p:txBody>
          <a:bodyPr vert="horz" lIns="91440" tIns="45720" rIns="91440" bIns="45720" rtlCol="0" anchor="ctr" anchorCtr="0">
            <a:noAutofit/>
          </a:bodyPr>
          <a:lstStyle>
            <a:lvl1pPr>
              <a:defRPr lang="fr-FR" dirty="0"/>
            </a:lvl1pPr>
          </a:lstStyle>
          <a:p>
            <a:pPr lvl="0"/>
            <a:r>
              <a:rPr lang="fr-FR"/>
              <a:t>Modifiez le style du titre</a:t>
            </a:r>
            <a:endParaRPr lang="fr-FR" dirty="0"/>
          </a:p>
        </p:txBody>
      </p:sp>
      <p:sp>
        <p:nvSpPr>
          <p:cNvPr id="14" name="Espace réservé pour une image  2">
            <a:extLst>
              <a:ext uri="{FF2B5EF4-FFF2-40B4-BE49-F238E27FC236}">
                <a16:creationId xmlns:a16="http://schemas.microsoft.com/office/drawing/2014/main" id="{37D94D00-328F-462D-A767-108EAF86E589}"/>
              </a:ext>
            </a:extLst>
          </p:cNvPr>
          <p:cNvSpPr>
            <a:spLocks noGrp="1"/>
          </p:cNvSpPr>
          <p:nvPr>
            <p:ph type="pic" idx="14"/>
          </p:nvPr>
        </p:nvSpPr>
        <p:spPr>
          <a:xfrm>
            <a:off x="360000" y="1353202"/>
            <a:ext cx="11484000" cy="4802796"/>
          </a:xfrm>
          <a:prstGeom prst="rect">
            <a:avLst/>
          </a:prstGeom>
          <a:solidFill>
            <a:schemeClr val="bg1">
              <a:lumMod val="95000"/>
            </a:schemeClr>
          </a:solidFill>
        </p:spPr>
        <p:txBody>
          <a:bodyPr anchor="ctr">
            <a:normAutofit/>
          </a:bodyPr>
          <a:lstStyle>
            <a:lvl1pPr marL="0" indent="0" algn="ctr">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7"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8"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9"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2"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361824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ctr" anchorCtr="0">
            <a:noAutofit/>
          </a:bodyPr>
          <a:lstStyle>
            <a:lvl1pPr>
              <a:defRPr lang="fr-FR"/>
            </a:lvl1pPr>
          </a:lstStyle>
          <a:p>
            <a:pPr lvl="0"/>
            <a:r>
              <a:rPr lang="fr-FR"/>
              <a:t>Modifiez le style du titre</a:t>
            </a:r>
          </a:p>
        </p:txBody>
      </p:sp>
      <p:sp>
        <p:nvSpPr>
          <p:cNvPr id="6"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7"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8"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0"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0"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154106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01">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F9D5C7-3201-6FEE-4B38-C77BEC8052CF}"/>
              </a:ext>
            </a:extLst>
          </p:cNvPr>
          <p:cNvSpPr/>
          <p:nvPr userDrawn="1"/>
        </p:nvSpPr>
        <p:spPr>
          <a:xfrm>
            <a:off x="540354" y="540354"/>
            <a:ext cx="11111292" cy="57772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hasCustomPrompt="1"/>
          </p:nvPr>
        </p:nvSpPr>
        <p:spPr>
          <a:xfrm>
            <a:off x="720000" y="1999488"/>
            <a:ext cx="10768615" cy="1860288"/>
          </a:xfrm>
          <a:noFill/>
        </p:spPr>
        <p:txBody>
          <a:bodyPr anchor="ctr" anchorCtr="0"/>
          <a:lstStyle>
            <a:lvl1pPr algn="ctr">
              <a:defRPr sz="3600">
                <a:solidFill>
                  <a:schemeClr val="bg1"/>
                </a:solidFill>
              </a:defRPr>
            </a:lvl1pPr>
          </a:lstStyle>
          <a:p>
            <a:r>
              <a:rPr lang="fr-FR" dirty="0"/>
              <a:t>Modifiez le titre intercalaire</a:t>
            </a:r>
          </a:p>
        </p:txBody>
      </p:sp>
      <p:sp>
        <p:nvSpPr>
          <p:cNvPr id="6"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096001" y="4532520"/>
            <a:ext cx="5347922" cy="1453752"/>
          </a:xfrm>
          <a:prstGeom prst="rect">
            <a:avLst/>
          </a:prstGeom>
        </p:spPr>
        <p:txBody>
          <a:bodyPr vert="horz" lIns="91440" tIns="45720" rIns="91440" bIns="45720" rtlCol="0" anchor="ctr" anchorCtr="0">
            <a:noAutofit/>
          </a:bodyPr>
          <a:lstStyle>
            <a:lvl1pPr marL="0" indent="0" algn="r">
              <a:spcAft>
                <a:spcPts val="400"/>
              </a:spcAft>
              <a:buNone/>
              <a:defRPr lang="fr-FR" b="0" i="1" cap="none" baseline="0" dirty="0" smtClean="0">
                <a:solidFill>
                  <a:schemeClr val="bg1"/>
                </a:solidFill>
              </a:defRPr>
            </a:lvl1pPr>
          </a:lstStyle>
          <a:p>
            <a:pPr marL="342900" lvl="0" indent="-342900">
              <a:spcAft>
                <a:spcPts val="600"/>
              </a:spcAft>
            </a:pPr>
            <a:r>
              <a:rPr lang="fr-FR" dirty="0"/>
              <a:t>Nom prénom – Direction</a:t>
            </a:r>
          </a:p>
        </p:txBody>
      </p:sp>
      <p:sp>
        <p:nvSpPr>
          <p:cNvPr id="10" name="Espace réservé du texte 2">
            <a:extLst>
              <a:ext uri="{FF2B5EF4-FFF2-40B4-BE49-F238E27FC236}">
                <a16:creationId xmlns:a16="http://schemas.microsoft.com/office/drawing/2014/main" id="{31BF3A9F-5739-4B40-A377-C403E92DB704}"/>
              </a:ext>
            </a:extLst>
          </p:cNvPr>
          <p:cNvSpPr>
            <a:spLocks noGrp="1"/>
          </p:cNvSpPr>
          <p:nvPr>
            <p:ph type="body" idx="10" hasCustomPrompt="1"/>
          </p:nvPr>
        </p:nvSpPr>
        <p:spPr>
          <a:xfrm rot="5400000">
            <a:off x="-360000" y="568746"/>
            <a:ext cx="1440000" cy="720000"/>
          </a:xfrm>
          <a:prstGeom prst="snip2Same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vert270" lIns="0" tIns="0" rIns="0" bIns="0" anchor="ctr" anchorCtr="0">
            <a:noAutofit/>
          </a:bodyPr>
          <a:lstStyle>
            <a:lvl1pPr marL="0" indent="0" algn="ctr">
              <a:buNone/>
              <a:defRPr sz="2400" b="1" cap="none" baseline="0">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N°</a:t>
            </a:r>
          </a:p>
        </p:txBody>
      </p:sp>
      <p:sp>
        <p:nvSpPr>
          <p:cNvPr id="11"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2"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3"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pour une image  5">
            <a:extLst>
              <a:ext uri="{FF2B5EF4-FFF2-40B4-BE49-F238E27FC236}">
                <a16:creationId xmlns:a16="http://schemas.microsoft.com/office/drawing/2014/main" id="{10C2DC01-BEB4-6B4E-7593-4D0AA5D05FFC}"/>
              </a:ext>
            </a:extLst>
          </p:cNvPr>
          <p:cNvSpPr>
            <a:spLocks noGrp="1" noChangeAspect="1"/>
          </p:cNvSpPr>
          <p:nvPr>
            <p:ph type="pic" sz="quarter" idx="11" hasCustomPrompt="1"/>
          </p:nvPr>
        </p:nvSpPr>
        <p:spPr>
          <a:xfrm>
            <a:off x="10125541" y="6475889"/>
            <a:ext cx="1296000" cy="255626"/>
          </a:xfrm>
          <a:prstGeom prst="rect">
            <a:avLst/>
          </a:prstGeom>
        </p:spPr>
        <p:txBody>
          <a:bodyPr anchor="ctr">
            <a:normAutofit/>
          </a:bodyPr>
          <a:lstStyle>
            <a:lvl1pPr algn="ctr">
              <a:defRPr sz="1000" b="0">
                <a:solidFill>
                  <a:schemeClr val="tx1"/>
                </a:solidFill>
              </a:defRPr>
            </a:lvl1pPr>
          </a:lstStyle>
          <a:p>
            <a:r>
              <a:rPr lang="fr-FR" dirty="0"/>
              <a:t>Logo N°1</a:t>
            </a:r>
          </a:p>
        </p:txBody>
      </p:sp>
    </p:spTree>
    <p:extLst>
      <p:ext uri="{BB962C8B-B14F-4D97-AF65-F5344CB8AC3E}">
        <p14:creationId xmlns:p14="http://schemas.microsoft.com/office/powerpoint/2010/main" val="2179068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360000" y="180000"/>
            <a:ext cx="11484000" cy="900000"/>
          </a:xfrm>
          <a:prstGeom prst="rect">
            <a:avLst/>
          </a:prstGeom>
        </p:spPr>
        <p:txBody>
          <a:bodyPr vert="horz" lIns="91440" tIns="45720" rIns="91440" bIns="45720" rtlCol="0" anchor="ctr" anchorCtr="0">
            <a:noAutofit/>
          </a:bodyPr>
          <a:lstStyle/>
          <a:p>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descr="Une image contenant capture d’écran&#10;&#10;Description générée automatiquement">
            <a:extLst>
              <a:ext uri="{FF2B5EF4-FFF2-40B4-BE49-F238E27FC236}">
                <a16:creationId xmlns:a16="http://schemas.microsoft.com/office/drawing/2014/main" id="{8BC241DB-E6E3-4C5E-B3F2-C55F451EF557}"/>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11482520" y="6445272"/>
            <a:ext cx="415966" cy="307992"/>
          </a:xfrm>
          <a:prstGeom prst="rect">
            <a:avLst/>
          </a:prstGeom>
        </p:spPr>
      </p:pic>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  Titre de la présentation + mentions facultatives (ex. confidentiel)</a:t>
            </a:r>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du texte 15"/>
          <p:cNvSpPr>
            <a:spLocks noGrp="1"/>
          </p:cNvSpPr>
          <p:nvPr>
            <p:ph type="body" idx="1"/>
          </p:nvPr>
        </p:nvSpPr>
        <p:spPr>
          <a:xfrm>
            <a:off x="360000" y="1800000"/>
            <a:ext cx="11484000" cy="4356000"/>
          </a:xfrm>
          <a:prstGeom prst="rect">
            <a:avLst/>
          </a:prstGeom>
        </p:spPr>
        <p:txBody>
          <a:bodyPr vert="horz" lIns="91440" tIns="45720" rIns="91440" bIns="45720" rtlCol="0">
            <a:noAutofit/>
          </a:bodyPr>
          <a:lstStyle/>
          <a:p>
            <a:pPr lvl="0"/>
            <a:r>
              <a:rPr lang="fr-FR" dirty="0"/>
              <a:t>Premier niveau de texte – Accroche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sp>
        <p:nvSpPr>
          <p:cNvPr id="3" name="MSIPCMContentMarking" descr="{&quot;HashCode&quot;:-1576403916,&quot;Placement&quot;:&quot;Footer&quot;,&quot;Top&quot;:519.343,&quot;Left&quot;:410.641571,&quot;SlideWidth&quot;:960,&quot;SlideHeight&quot;:540}">
            <a:extLst>
              <a:ext uri="{FF2B5EF4-FFF2-40B4-BE49-F238E27FC236}">
                <a16:creationId xmlns:a16="http://schemas.microsoft.com/office/drawing/2014/main" id="{97711907-E9EC-4704-9551-51A341C92D88}"/>
              </a:ext>
            </a:extLst>
          </p:cNvPr>
          <p:cNvSpPr txBox="1"/>
          <p:nvPr userDrawn="1"/>
        </p:nvSpPr>
        <p:spPr>
          <a:xfrm>
            <a:off x="5215148" y="6595656"/>
            <a:ext cx="1761705" cy="262344"/>
          </a:xfrm>
          <a:prstGeom prst="rect">
            <a:avLst/>
          </a:prstGeom>
          <a:noFill/>
        </p:spPr>
        <p:txBody>
          <a:bodyPr vert="horz" wrap="square" lIns="0" tIns="0" rIns="0" bIns="0" rtlCol="0" anchor="ctr" anchorCtr="1">
            <a:spAutoFit/>
          </a:bodyPr>
          <a:lstStyle/>
          <a:p>
            <a:pPr algn="ctr">
              <a:spcBef>
                <a:spcPts val="0"/>
              </a:spcBef>
              <a:spcAft>
                <a:spcPts val="0"/>
              </a:spcAft>
            </a:pPr>
            <a:r>
              <a:rPr lang="fr-FR" sz="1000">
                <a:solidFill>
                  <a:srgbClr val="000000"/>
                </a:solidFill>
                <a:latin typeface="Calibri" panose="020F0502020204030204" pitchFamily="34" charset="0"/>
              </a:rPr>
              <a:t>Usage Interne / Internal Use</a:t>
            </a:r>
          </a:p>
        </p:txBody>
      </p:sp>
    </p:spTree>
    <p:extLst>
      <p:ext uri="{BB962C8B-B14F-4D97-AF65-F5344CB8AC3E}">
        <p14:creationId xmlns:p14="http://schemas.microsoft.com/office/powerpoint/2010/main" val="3487987680"/>
      </p:ext>
    </p:extLst>
  </p:cSld>
  <p:clrMap bg1="lt1" tx1="dk1" bg2="lt2" tx2="dk2" accent1="accent1" accent2="accent2" accent3="accent3" accent4="accent4" accent5="accent5" accent6="accent6" hlink="hlink" folHlink="folHlink"/>
  <p:sldLayoutIdLst>
    <p:sldLayoutId id="2147483662" r:id="rId1"/>
    <p:sldLayoutId id="2147483683" r:id="rId2"/>
    <p:sldLayoutId id="2147483680" r:id="rId3"/>
    <p:sldLayoutId id="2147483661" r:id="rId4"/>
    <p:sldLayoutId id="2147483668" r:id="rId5"/>
    <p:sldLayoutId id="2147483667" r:id="rId6"/>
    <p:sldLayoutId id="2147483666" r:id="rId7"/>
    <p:sldLayoutId id="2147483678" r:id="rId8"/>
    <p:sldLayoutId id="2147483676" r:id="rId9"/>
    <p:sldLayoutId id="2147483681" r:id="rId10"/>
    <p:sldLayoutId id="2147483682" r:id="rId11"/>
    <p:sldLayoutId id="2147483672" r:id="rId12"/>
    <p:sldLayoutId id="2147483691" r:id="rId13"/>
    <p:sldLayoutId id="2147483696" r:id="rId14"/>
  </p:sldLayoutIdLst>
  <p:hf hdr="0"/>
  <p:txStyles>
    <p:titleStyle>
      <a:lvl1pPr algn="l" defTabSz="914400" rtl="0" eaLnBrk="1" latinLnBrk="0" hangingPunct="1">
        <a:lnSpc>
          <a:spcPct val="85000"/>
        </a:lnSpc>
        <a:spcBef>
          <a:spcPct val="0"/>
        </a:spcBef>
        <a:buNone/>
        <a:defRPr sz="3000" b="0" kern="1200" cap="all" baseline="0">
          <a:solidFill>
            <a:schemeClr val="bg2"/>
          </a:solidFill>
          <a:latin typeface="+mj-lt"/>
          <a:ea typeface="+mj-ea"/>
          <a:cs typeface="+mj-cs"/>
        </a:defRPr>
      </a:lvl1pPr>
    </p:titleStyle>
    <p:bodyStyle>
      <a:lvl1pPr marL="0" indent="0" algn="just" defTabSz="914400" rtl="0" eaLnBrk="1" latinLnBrk="0" hangingPunct="1">
        <a:lnSpc>
          <a:spcPct val="100000"/>
        </a:lnSpc>
        <a:spcBef>
          <a:spcPts val="600"/>
        </a:spcBef>
        <a:spcAft>
          <a:spcPts val="400"/>
        </a:spcAft>
        <a:buFontTx/>
        <a:buNone/>
        <a:defRPr sz="1800" b="0" kern="1200">
          <a:solidFill>
            <a:schemeClr val="tx1"/>
          </a:solidFill>
          <a:latin typeface="+mn-lt"/>
          <a:ea typeface="+mn-ea"/>
          <a:cs typeface="+mn-cs"/>
        </a:defRPr>
      </a:lvl1pPr>
      <a:lvl2pPr marL="230400" indent="-230400" algn="just" defTabSz="914400" rtl="0" eaLnBrk="1" latinLnBrk="0" hangingPunct="1">
        <a:lnSpc>
          <a:spcPct val="100000"/>
        </a:lnSpc>
        <a:spcBef>
          <a:spcPts val="600"/>
        </a:spcBef>
        <a:spcAft>
          <a:spcPts val="400"/>
        </a:spcAft>
        <a:buClr>
          <a:schemeClr val="accent5"/>
        </a:buClr>
        <a:buFont typeface="Wingdings" panose="05000000000000000000" pitchFamily="2" charset="2"/>
        <a:buChar char="§"/>
        <a:defRPr lang="fr-FR" sz="2400" b="1" kern="1200" dirty="0" smtClean="0">
          <a:solidFill>
            <a:srgbClr val="009597"/>
          </a:solidFill>
          <a:latin typeface="+mn-lt"/>
          <a:ea typeface="+mn-ea"/>
          <a:cs typeface="+mn-cs"/>
        </a:defRPr>
      </a:lvl2pPr>
      <a:lvl3pPr marL="687600" indent="-230400" algn="just" defTabSz="914400" rtl="0" eaLnBrk="1" latinLnBrk="0" hangingPunct="1">
        <a:lnSpc>
          <a:spcPct val="100000"/>
        </a:lnSpc>
        <a:spcBef>
          <a:spcPts val="600"/>
        </a:spcBef>
        <a:spcAft>
          <a:spcPts val="400"/>
        </a:spcAft>
        <a:buFont typeface="Wingdings" panose="05000000000000000000" pitchFamily="2" charset="2"/>
        <a:buChar char="§"/>
        <a:defRPr sz="1800" b="1" kern="1200">
          <a:solidFill>
            <a:schemeClr val="tx1"/>
          </a:solidFill>
          <a:latin typeface="+mn-lt"/>
          <a:ea typeface="+mn-ea"/>
          <a:cs typeface="+mn-cs"/>
        </a:defRPr>
      </a:lvl3pPr>
      <a:lvl4pPr marL="1144800" indent="-230400" algn="just" defTabSz="914400" rtl="0" eaLnBrk="1" latinLnBrk="0" hangingPunct="1">
        <a:lnSpc>
          <a:spcPct val="100000"/>
        </a:lnSpc>
        <a:spcBef>
          <a:spcPts val="600"/>
        </a:spcBef>
        <a:spcAft>
          <a:spcPts val="400"/>
        </a:spcAft>
        <a:buClr>
          <a:srgbClr val="006A4E"/>
        </a:buClr>
        <a:buFont typeface="Arial" panose="020B0604020202020204" pitchFamily="34" charset="0"/>
        <a:buChar char="−"/>
        <a:defRPr sz="1600" i="0" kern="1200" baseline="0">
          <a:solidFill>
            <a:srgbClr val="006A4E"/>
          </a:solidFill>
          <a:latin typeface="+mn-lt"/>
          <a:ea typeface="+mn-ea"/>
          <a:cs typeface="+mn-cs"/>
        </a:defRPr>
      </a:lvl4pPr>
      <a:lvl5pPr marL="1602000" indent="-230400" algn="just" defTabSz="914400" rtl="0" eaLnBrk="1" latinLnBrk="0" hangingPunct="1">
        <a:lnSpc>
          <a:spcPct val="100000"/>
        </a:lnSpc>
        <a:spcBef>
          <a:spcPts val="600"/>
        </a:spcBef>
        <a:spcAft>
          <a:spcPts val="400"/>
        </a:spcAft>
        <a:buFont typeface="Arial" panose="020B0604020202020204" pitchFamily="34" charset="0"/>
        <a:buChar char="−"/>
        <a:defRPr sz="1600" i="1" kern="1200">
          <a:solidFill>
            <a:srgbClr val="9BCC00"/>
          </a:solidFill>
          <a:latin typeface="+mn-lt"/>
          <a:ea typeface="+mn-ea"/>
          <a:cs typeface="+mn-cs"/>
        </a:defRPr>
      </a:lvl5pPr>
      <a:lvl6pPr marL="230400" indent="0" algn="just" defTabSz="1071563"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360000" y="180000"/>
            <a:ext cx="11484000" cy="900000"/>
          </a:xfrm>
          <a:prstGeom prst="rect">
            <a:avLst/>
          </a:prstGeom>
        </p:spPr>
        <p:txBody>
          <a:bodyPr vert="horz" lIns="91440" tIns="45720" rIns="91440" bIns="45720" rtlCol="0" anchor="ctr" anchorCtr="0">
            <a:noAutofit/>
          </a:bodyPr>
          <a:lstStyle/>
          <a:p>
            <a:r>
              <a:rPr lang="fr-FR" dirty="0"/>
              <a:t>Modifiez le style du titre</a:t>
            </a:r>
          </a:p>
        </p:txBody>
      </p:sp>
      <p:cxnSp>
        <p:nvCxnSpPr>
          <p:cNvPr id="10" name="Connecteur droit 9">
            <a:extLst>
              <a:ext uri="{FF2B5EF4-FFF2-40B4-BE49-F238E27FC236}">
                <a16:creationId xmlns:a16="http://schemas.microsoft.com/office/drawing/2014/main" id="{6CAF1617-1922-47D2-9D0D-C966F5A1F5ED}"/>
              </a:ext>
            </a:extLst>
          </p:cNvPr>
          <p:cNvCxnSpPr/>
          <p:nvPr userDrawn="1"/>
        </p:nvCxnSpPr>
        <p:spPr>
          <a:xfrm>
            <a:off x="316523" y="6365515"/>
            <a:ext cx="1158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Image 17" descr="Une image contenant capture d’écran&#10;&#10;Description générée automatiquement">
            <a:extLst>
              <a:ext uri="{FF2B5EF4-FFF2-40B4-BE49-F238E27FC236}">
                <a16:creationId xmlns:a16="http://schemas.microsoft.com/office/drawing/2014/main" id="{8BC241DB-E6E3-4C5E-B3F2-C55F451EF557}"/>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1482520" y="6445272"/>
            <a:ext cx="415966" cy="307992"/>
          </a:xfrm>
          <a:prstGeom prst="rect">
            <a:avLst/>
          </a:prstGeom>
        </p:spPr>
      </p:pic>
      <p:sp>
        <p:nvSpPr>
          <p:cNvPr id="12"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587454" y="6445272"/>
            <a:ext cx="828017" cy="252000"/>
          </a:xfrm>
          <a:prstGeom prst="rect">
            <a:avLst/>
          </a:prstGeom>
        </p:spPr>
        <p:txBody>
          <a:bodyPr vert="horz" lIns="91440" tIns="45720" rIns="91440" bIns="45720" rtlCol="0" anchor="ctr">
            <a:normAutofit/>
          </a:bodyPr>
          <a:lstStyle>
            <a:lvl1pPr algn="r">
              <a:defRPr sz="900" b="1">
                <a:solidFill>
                  <a:schemeClr val="bg2"/>
                </a:solidFill>
              </a:defRPr>
            </a:lvl1pPr>
          </a:lstStyle>
          <a:p>
            <a:fld id="{07D2B731-4A37-4EE5-B868-A6606B80A3B5}" type="datetime1">
              <a:rPr lang="fr-FR" smtClean="0"/>
              <a:pPr/>
              <a:t>25/01/2024</a:t>
            </a:fld>
            <a:endParaRPr lang="fr-FR" dirty="0"/>
          </a:p>
        </p:txBody>
      </p:sp>
      <p:sp>
        <p:nvSpPr>
          <p:cNvPr id="13"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301828" y="6445272"/>
            <a:ext cx="6120000" cy="252000"/>
          </a:xfrm>
          <a:prstGeom prst="rect">
            <a:avLst/>
          </a:prstGeom>
        </p:spPr>
        <p:txBody>
          <a:bodyPr vert="horz" lIns="91440" tIns="45720" rIns="91440" bIns="45720" rtlCol="0" anchor="ctr">
            <a:normAutofit/>
          </a:bodyPr>
          <a:lstStyle>
            <a:lvl1pPr algn="l">
              <a:defRPr sz="900" b="1" cap="all" baseline="0">
                <a:solidFill>
                  <a:schemeClr val="tx1"/>
                </a:solidFill>
              </a:defRPr>
            </a:lvl1pPr>
          </a:lstStyle>
          <a:p>
            <a:r>
              <a:rPr lang="fr-FR" dirty="0"/>
              <a:t>Soutenance projet – </a:t>
            </a:r>
            <a:r>
              <a:rPr lang="fr-FR" dirty="0" err="1"/>
              <a:t>MLOps</a:t>
            </a:r>
            <a:endParaRPr lang="fr-FR" dirty="0"/>
          </a:p>
        </p:txBody>
      </p:sp>
      <p:sp>
        <p:nvSpPr>
          <p:cNvPr id="14"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360000" y="6445272"/>
            <a:ext cx="540000" cy="252000"/>
          </a:xfrm>
          <a:prstGeom prst="rect">
            <a:avLst/>
          </a:prstGeom>
        </p:spPr>
        <p:txBody>
          <a:bodyPr vert="horz" lIns="91440" tIns="45720" rIns="91440" bIns="45720" rtlCol="0" anchor="ctr">
            <a:normAutofit/>
          </a:bodyPr>
          <a:lstStyle>
            <a:lvl1pPr algn="l">
              <a:defRPr sz="900" b="1">
                <a:solidFill>
                  <a:schemeClr val="bg2"/>
                </a:solidFill>
              </a:defRPr>
            </a:lvl1pPr>
          </a:lstStyle>
          <a:p>
            <a:fld id="{975A587B-5814-4D9B-9598-FE9CB954CB01}" type="slidenum">
              <a:rPr lang="fr-FR" smtClean="0"/>
              <a:pPr/>
              <a:t>‹N°›</a:t>
            </a:fld>
            <a:endParaRPr lang="fr-FR" dirty="0"/>
          </a:p>
        </p:txBody>
      </p:sp>
      <p:sp>
        <p:nvSpPr>
          <p:cNvPr id="16" name="Espace réservé du texte 15"/>
          <p:cNvSpPr>
            <a:spLocks noGrp="1"/>
          </p:cNvSpPr>
          <p:nvPr>
            <p:ph type="body" idx="1"/>
          </p:nvPr>
        </p:nvSpPr>
        <p:spPr>
          <a:xfrm>
            <a:off x="360000" y="1800000"/>
            <a:ext cx="11484000" cy="4356000"/>
          </a:xfrm>
          <a:prstGeom prst="rect">
            <a:avLst/>
          </a:prstGeom>
        </p:spPr>
        <p:txBody>
          <a:bodyPr vert="horz" lIns="91440" tIns="45720" rIns="91440" bIns="45720" rtlCol="0">
            <a:noAutofit/>
          </a:bodyPr>
          <a:lstStyle/>
          <a:p>
            <a:pPr lvl="0"/>
            <a:r>
              <a:rPr lang="fr-FR" dirty="0"/>
              <a:t>Premier niveau de texte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p:txBody>
      </p:sp>
      <p:pic>
        <p:nvPicPr>
          <p:cNvPr id="9" name="Imag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1195" y="6369026"/>
            <a:ext cx="968505" cy="488974"/>
          </a:xfrm>
          <a:prstGeom prst="rect">
            <a:avLst/>
          </a:prstGeom>
        </p:spPr>
      </p:pic>
      <p:sp>
        <p:nvSpPr>
          <p:cNvPr id="3" name="MSIPCMContentMarking" descr="{&quot;HashCode&quot;:-1576403916,&quot;Placement&quot;:&quot;Footer&quot;,&quot;Top&quot;:519.343,&quot;Left&quot;:410.641571,&quot;SlideWidth&quot;:960,&quot;SlideHeight&quot;:540}">
            <a:extLst>
              <a:ext uri="{FF2B5EF4-FFF2-40B4-BE49-F238E27FC236}">
                <a16:creationId xmlns:a16="http://schemas.microsoft.com/office/drawing/2014/main" id="{1671956E-D4B2-43FE-87E1-87C08E99D0F8}"/>
              </a:ext>
            </a:extLst>
          </p:cNvPr>
          <p:cNvSpPr txBox="1"/>
          <p:nvPr userDrawn="1"/>
        </p:nvSpPr>
        <p:spPr>
          <a:xfrm>
            <a:off x="5215148" y="6595656"/>
            <a:ext cx="1761705" cy="262344"/>
          </a:xfrm>
          <a:prstGeom prst="rect">
            <a:avLst/>
          </a:prstGeom>
          <a:noFill/>
        </p:spPr>
        <p:txBody>
          <a:bodyPr vert="horz" wrap="square" lIns="0" tIns="0" rIns="0" bIns="0" rtlCol="0" anchor="ctr" anchorCtr="1">
            <a:spAutoFit/>
          </a:bodyPr>
          <a:lstStyle/>
          <a:p>
            <a:pPr algn="ctr">
              <a:spcBef>
                <a:spcPts val="0"/>
              </a:spcBef>
              <a:spcAft>
                <a:spcPts val="0"/>
              </a:spcAft>
            </a:pPr>
            <a:r>
              <a:rPr lang="fr-FR" sz="1000">
                <a:solidFill>
                  <a:srgbClr val="000000"/>
                </a:solidFill>
                <a:latin typeface="Calibri" panose="020F0502020204030204" pitchFamily="34" charset="0"/>
              </a:rPr>
              <a:t>Usage Interne / Internal Use</a:t>
            </a:r>
          </a:p>
        </p:txBody>
      </p:sp>
    </p:spTree>
    <p:extLst>
      <p:ext uri="{BB962C8B-B14F-4D97-AF65-F5344CB8AC3E}">
        <p14:creationId xmlns:p14="http://schemas.microsoft.com/office/powerpoint/2010/main" val="420019593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p:txStyles>
    <p:titleStyle>
      <a:lvl1pPr algn="l" defTabSz="914400" rtl="0" eaLnBrk="1" latinLnBrk="0" hangingPunct="1">
        <a:lnSpc>
          <a:spcPct val="85000"/>
        </a:lnSpc>
        <a:spcBef>
          <a:spcPct val="0"/>
        </a:spcBef>
        <a:buNone/>
        <a:defRPr sz="3000" b="0" kern="1200" cap="all" baseline="0">
          <a:solidFill>
            <a:schemeClr val="bg2"/>
          </a:solidFill>
          <a:latin typeface="+mj-lt"/>
          <a:ea typeface="+mj-ea"/>
          <a:cs typeface="+mj-cs"/>
        </a:defRPr>
      </a:lvl1pPr>
    </p:titleStyle>
    <p:bodyStyle>
      <a:lvl1pPr marL="0" indent="0" algn="just" defTabSz="914400" rtl="0" eaLnBrk="1" latinLnBrk="0" hangingPunct="1">
        <a:lnSpc>
          <a:spcPct val="100000"/>
        </a:lnSpc>
        <a:spcBef>
          <a:spcPts val="400"/>
        </a:spcBef>
        <a:spcAft>
          <a:spcPts val="400"/>
        </a:spcAft>
        <a:buFontTx/>
        <a:buNone/>
        <a:defRPr sz="1200" b="0" kern="1200">
          <a:solidFill>
            <a:schemeClr val="tx1"/>
          </a:solidFill>
          <a:latin typeface="+mn-lt"/>
          <a:ea typeface="+mn-ea"/>
          <a:cs typeface="+mn-cs"/>
        </a:defRPr>
      </a:lvl1pPr>
      <a:lvl2pPr marL="230400" indent="-230400" algn="just" defTabSz="914400" rtl="0" eaLnBrk="1" latinLnBrk="0" hangingPunct="1">
        <a:lnSpc>
          <a:spcPct val="100000"/>
        </a:lnSpc>
        <a:spcBef>
          <a:spcPts val="400"/>
        </a:spcBef>
        <a:spcAft>
          <a:spcPts val="400"/>
        </a:spcAft>
        <a:buClr>
          <a:schemeClr val="accent5"/>
        </a:buClr>
        <a:buFont typeface="Wingdings" panose="05000000000000000000" pitchFamily="2" charset="2"/>
        <a:buChar char="§"/>
        <a:defRPr lang="fr-FR" sz="1400" b="1" kern="1200" dirty="0" smtClean="0">
          <a:solidFill>
            <a:srgbClr val="009597"/>
          </a:solidFill>
          <a:latin typeface="+mn-lt"/>
          <a:ea typeface="+mn-ea"/>
          <a:cs typeface="+mn-cs"/>
        </a:defRPr>
      </a:lvl2pPr>
      <a:lvl3pPr marL="687600" indent="-230400" algn="just" defTabSz="914400" rtl="0" eaLnBrk="1" latinLnBrk="0" hangingPunct="1">
        <a:lnSpc>
          <a:spcPct val="100000"/>
        </a:lnSpc>
        <a:spcBef>
          <a:spcPts val="400"/>
        </a:spcBef>
        <a:spcAft>
          <a:spcPts val="400"/>
        </a:spcAft>
        <a:buFont typeface="Wingdings" panose="05000000000000000000" pitchFamily="2" charset="2"/>
        <a:buChar char="§"/>
        <a:defRPr sz="1200" b="1" kern="1200">
          <a:solidFill>
            <a:schemeClr val="tx1"/>
          </a:solidFill>
          <a:latin typeface="+mn-lt"/>
          <a:ea typeface="+mn-ea"/>
          <a:cs typeface="+mn-cs"/>
        </a:defRPr>
      </a:lvl3pPr>
      <a:lvl4pPr marL="1144800" indent="-230400" algn="just" defTabSz="914400" rtl="0" eaLnBrk="1" latinLnBrk="0" hangingPunct="1">
        <a:lnSpc>
          <a:spcPct val="100000"/>
        </a:lnSpc>
        <a:spcBef>
          <a:spcPts val="400"/>
        </a:spcBef>
        <a:spcAft>
          <a:spcPts val="400"/>
        </a:spcAft>
        <a:buClr>
          <a:srgbClr val="006A4E"/>
        </a:buClr>
        <a:buFont typeface="Arial" panose="020B0604020202020204" pitchFamily="34" charset="0"/>
        <a:buChar char="−"/>
        <a:defRPr sz="1100" i="0" kern="1200" baseline="0">
          <a:solidFill>
            <a:srgbClr val="006A4E"/>
          </a:solidFill>
          <a:latin typeface="+mn-lt"/>
          <a:ea typeface="+mn-ea"/>
          <a:cs typeface="+mn-cs"/>
        </a:defRPr>
      </a:lvl4pPr>
      <a:lvl5pPr marL="1602000" indent="-230400" algn="just" defTabSz="914400" rtl="0" eaLnBrk="1" latinLnBrk="0" hangingPunct="1">
        <a:lnSpc>
          <a:spcPct val="100000"/>
        </a:lnSpc>
        <a:spcBef>
          <a:spcPts val="400"/>
        </a:spcBef>
        <a:spcAft>
          <a:spcPts val="400"/>
        </a:spcAft>
        <a:buFont typeface="Arial" panose="020B0604020202020204" pitchFamily="34" charset="0"/>
        <a:buChar char="−"/>
        <a:defRPr sz="1100" i="1" kern="1200">
          <a:solidFill>
            <a:srgbClr val="9BCC00"/>
          </a:solidFill>
          <a:latin typeface="+mn-lt"/>
          <a:ea typeface="+mn-ea"/>
          <a:cs typeface="+mn-cs"/>
        </a:defRPr>
      </a:lvl5pPr>
      <a:lvl6pPr marL="230400" indent="0" algn="just" defTabSz="1071563" rtl="0" eaLnBrk="1" latinLnBrk="0" hangingPunct="1">
        <a:lnSpc>
          <a:spcPct val="100000"/>
        </a:lnSpc>
        <a:spcBef>
          <a:spcPts val="400"/>
        </a:spcBef>
        <a:buFont typeface="Arial" panose="020B0604020202020204" pitchFamily="34" charset="0"/>
        <a:buNone/>
        <a:defRPr sz="11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ronald/ml_ops_risque_climatique"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6230470" y="2724150"/>
            <a:ext cx="5580000" cy="2098675"/>
          </a:xfrm>
        </p:spPr>
        <p:txBody>
          <a:bodyPr/>
          <a:lstStyle/>
          <a:p>
            <a:r>
              <a:rPr lang="fr-FR" dirty="0"/>
              <a:t>Soutenance</a:t>
            </a:r>
          </a:p>
          <a:p>
            <a:r>
              <a:rPr lang="fr-FR" dirty="0"/>
              <a:t>projet</a:t>
            </a:r>
          </a:p>
        </p:txBody>
      </p:sp>
      <p:sp>
        <p:nvSpPr>
          <p:cNvPr id="3" name="Titre 2"/>
          <p:cNvSpPr>
            <a:spLocks noGrp="1"/>
          </p:cNvSpPr>
          <p:nvPr>
            <p:ph type="title"/>
          </p:nvPr>
        </p:nvSpPr>
        <p:spPr>
          <a:xfrm>
            <a:off x="6230470" y="789600"/>
            <a:ext cx="5577650" cy="2493350"/>
          </a:xfrm>
        </p:spPr>
        <p:txBody>
          <a:bodyPr/>
          <a:lstStyle/>
          <a:p>
            <a:r>
              <a:rPr lang="fr-FR" dirty="0"/>
              <a:t>Formation </a:t>
            </a:r>
            <a:r>
              <a:rPr lang="fr-FR" dirty="0" err="1"/>
              <a:t>MLOps</a:t>
            </a:r>
            <a:endParaRPr lang="fr-FR" dirty="0"/>
          </a:p>
        </p:txBody>
      </p:sp>
    </p:spTree>
    <p:extLst>
      <p:ext uri="{BB962C8B-B14F-4D97-AF65-F5344CB8AC3E}">
        <p14:creationId xmlns:p14="http://schemas.microsoft.com/office/powerpoint/2010/main" val="176718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pPr algn="ctr"/>
            <a:endParaRPr lang="fr-FR" sz="2800" b="1" dirty="0"/>
          </a:p>
          <a:p>
            <a:pPr algn="ctr"/>
            <a:endParaRPr lang="fr-FR" sz="2800" b="1" dirty="0"/>
          </a:p>
          <a:p>
            <a:pPr algn="ctr"/>
            <a:endParaRPr lang="fr-FR" sz="2800" b="1" dirty="0"/>
          </a:p>
          <a:p>
            <a:pPr algn="ctr"/>
            <a:r>
              <a:rPr lang="fr-FR" sz="2800" b="1" dirty="0">
                <a:hlinkClick r:id="rId2"/>
              </a:rPr>
              <a:t>https://github.com/Gronald/ml_ops_risque_climatique</a:t>
            </a:r>
            <a:endParaRPr lang="fr-FR" sz="2800" b="1"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10</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b="1" dirty="0">
                  <a:solidFill>
                    <a:srgbClr val="FFFF00"/>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Tree>
    <p:extLst>
      <p:ext uri="{BB962C8B-B14F-4D97-AF65-F5344CB8AC3E}">
        <p14:creationId xmlns:p14="http://schemas.microsoft.com/office/powerpoint/2010/main" val="44249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11</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b="1" dirty="0">
                  <a:solidFill>
                    <a:srgbClr val="FFFF00"/>
                  </a:solidFill>
                </a:rPr>
                <a:t>Conclusion</a:t>
              </a:r>
            </a:p>
          </p:txBody>
        </p:sp>
      </p:grpSp>
      <p:graphicFrame>
        <p:nvGraphicFramePr>
          <p:cNvPr id="16" name="Tableau 16">
            <a:extLst>
              <a:ext uri="{FF2B5EF4-FFF2-40B4-BE49-F238E27FC236}">
                <a16:creationId xmlns:a16="http://schemas.microsoft.com/office/drawing/2014/main" id="{FBE27A19-B262-5176-D2D0-97CE582E7010}"/>
              </a:ext>
            </a:extLst>
          </p:cNvPr>
          <p:cNvGraphicFramePr>
            <a:graphicFrameLocks noGrp="1"/>
          </p:cNvGraphicFramePr>
          <p:nvPr>
            <p:extLst>
              <p:ext uri="{D42A27DB-BD31-4B8C-83A1-F6EECF244321}">
                <p14:modId xmlns:p14="http://schemas.microsoft.com/office/powerpoint/2010/main" val="3646949241"/>
              </p:ext>
            </p:extLst>
          </p:nvPr>
        </p:nvGraphicFramePr>
        <p:xfrm>
          <a:off x="1850711" y="1285704"/>
          <a:ext cx="8128000" cy="476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76612501"/>
                    </a:ext>
                  </a:extLst>
                </a:gridCol>
                <a:gridCol w="4064000">
                  <a:extLst>
                    <a:ext uri="{9D8B030D-6E8A-4147-A177-3AD203B41FA5}">
                      <a16:colId xmlns:a16="http://schemas.microsoft.com/office/drawing/2014/main" val="2302657680"/>
                    </a:ext>
                  </a:extLst>
                </a:gridCol>
              </a:tblGrid>
              <a:tr h="370840">
                <a:tc>
                  <a:txBody>
                    <a:bodyPr/>
                    <a:lstStyle/>
                    <a:p>
                      <a:pPr algn="ctr"/>
                      <a:r>
                        <a:rPr lang="fr-FR" dirty="0"/>
                        <a:t>Forces</a:t>
                      </a:r>
                    </a:p>
                  </a:txBody>
                  <a:tcPr>
                    <a:solidFill>
                      <a:srgbClr val="006A4E"/>
                    </a:solidFill>
                  </a:tcPr>
                </a:tc>
                <a:tc>
                  <a:txBody>
                    <a:bodyPr/>
                    <a:lstStyle/>
                    <a:p>
                      <a:pPr algn="ctr"/>
                      <a:r>
                        <a:rPr lang="fr-FR" dirty="0"/>
                        <a:t>Difficultés</a:t>
                      </a:r>
                    </a:p>
                  </a:txBody>
                  <a:tcPr/>
                </a:tc>
                <a:extLst>
                  <a:ext uri="{0D108BD9-81ED-4DB2-BD59-A6C34878D82A}">
                    <a16:rowId xmlns:a16="http://schemas.microsoft.com/office/drawing/2014/main" val="3062671640"/>
                  </a:ext>
                </a:extLst>
              </a:tr>
              <a:tr h="370840">
                <a:tc>
                  <a:txBody>
                    <a:bodyPr/>
                    <a:lstStyle/>
                    <a:p>
                      <a:pPr marL="285750" indent="-285750" algn="l">
                        <a:buFont typeface="Arial" panose="020B0604020202020204" pitchFamily="34" charset="0"/>
                        <a:buChar char="•"/>
                      </a:pPr>
                      <a:endParaRPr lang="fr-FR" dirty="0"/>
                    </a:p>
                    <a:p>
                      <a:pPr marL="285750" indent="-285750" algn="l">
                        <a:buFont typeface="Arial" panose="020B0604020202020204" pitchFamily="34" charset="0"/>
                        <a:buChar char="•"/>
                      </a:pPr>
                      <a:r>
                        <a:rPr lang="fr-FR" dirty="0"/>
                        <a:t>Applications directes des notions apprises pendant la formation (</a:t>
                      </a:r>
                      <a:r>
                        <a:rPr lang="fr-FR" dirty="0" err="1"/>
                        <a:t>pytest</a:t>
                      </a:r>
                      <a:r>
                        <a:rPr lang="fr-FR" dirty="0"/>
                        <a:t>, </a:t>
                      </a:r>
                      <a:r>
                        <a:rPr lang="fr-FR" dirty="0" err="1"/>
                        <a:t>FastApi</a:t>
                      </a:r>
                      <a:r>
                        <a:rPr lang="fr-FR" dirty="0"/>
                        <a:t>, Docker, Git)</a:t>
                      </a:r>
                    </a:p>
                    <a:p>
                      <a:pPr marL="285750" indent="-285750" algn="l">
                        <a:buFont typeface="Arial" panose="020B0604020202020204" pitchFamily="34" charset="0"/>
                        <a:buChar char="•"/>
                      </a:pPr>
                      <a:r>
                        <a:rPr lang="fr-FR" dirty="0"/>
                        <a:t>Réponse à une problématique réelle et existante</a:t>
                      </a:r>
                    </a:p>
                  </a:txBody>
                  <a:tcPr/>
                </a:tc>
                <a:tc>
                  <a:txBody>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Synchronisation des différents modules de la formation</a:t>
                      </a:r>
                    </a:p>
                    <a:p>
                      <a:pPr marL="285750" indent="-285750">
                        <a:buFont typeface="Arial" panose="020B0604020202020204" pitchFamily="34" charset="0"/>
                        <a:buChar char="•"/>
                      </a:pPr>
                      <a:r>
                        <a:rPr lang="fr-FR" dirty="0"/>
                        <a:t>Effort personnel important en parallèle d’un poste à temps plein</a:t>
                      </a:r>
                    </a:p>
                  </a:txBody>
                  <a:tcPr/>
                </a:tc>
                <a:extLst>
                  <a:ext uri="{0D108BD9-81ED-4DB2-BD59-A6C34878D82A}">
                    <a16:rowId xmlns:a16="http://schemas.microsoft.com/office/drawing/2014/main" val="3306509270"/>
                  </a:ext>
                </a:extLst>
              </a:tr>
              <a:tr h="370840">
                <a:tc>
                  <a:txBody>
                    <a:bodyPr/>
                    <a:lstStyle/>
                    <a:p>
                      <a:pPr algn="ctr"/>
                      <a:r>
                        <a:rPr lang="fr-FR" b="1" dirty="0">
                          <a:solidFill>
                            <a:schemeClr val="bg1"/>
                          </a:solidFill>
                        </a:rPr>
                        <a:t>Axes d’amélioration</a:t>
                      </a:r>
                    </a:p>
                  </a:txBody>
                  <a:tcPr>
                    <a:solidFill>
                      <a:srgbClr val="006A4E"/>
                    </a:solidFill>
                  </a:tcPr>
                </a:tc>
                <a:tc>
                  <a:txBody>
                    <a:bodyPr/>
                    <a:lstStyle/>
                    <a:p>
                      <a:pPr algn="ctr"/>
                      <a:r>
                        <a:rPr lang="fr-FR" b="1" dirty="0">
                          <a:solidFill>
                            <a:schemeClr val="bg1"/>
                          </a:solidFill>
                        </a:rPr>
                        <a:t>Opportunités</a:t>
                      </a:r>
                    </a:p>
                  </a:txBody>
                  <a:tcPr>
                    <a:solidFill>
                      <a:srgbClr val="006A4E"/>
                    </a:solidFill>
                  </a:tcPr>
                </a:tc>
                <a:extLst>
                  <a:ext uri="{0D108BD9-81ED-4DB2-BD59-A6C34878D82A}">
                    <a16:rowId xmlns:a16="http://schemas.microsoft.com/office/drawing/2014/main" val="3660717655"/>
                  </a:ext>
                </a:extLst>
              </a:tr>
              <a:tr h="365729">
                <a:tc>
                  <a:txBody>
                    <a:bodyPr/>
                    <a:lstStyle/>
                    <a:p>
                      <a:pPr marL="285750" indent="-285750">
                        <a:buFont typeface="Arial" panose="020B0604020202020204" pitchFamily="34" charset="0"/>
                        <a:buChar char="•"/>
                      </a:pPr>
                      <a:r>
                        <a:rPr lang="fr-FR" dirty="0"/>
                        <a:t>Réentrainement du modèle en rajoutant des observations</a:t>
                      </a:r>
                    </a:p>
                    <a:p>
                      <a:pPr marL="285750" indent="-285750">
                        <a:buFont typeface="Arial" panose="020B0604020202020204" pitchFamily="34" charset="0"/>
                        <a:buChar char="•"/>
                      </a:pPr>
                      <a:r>
                        <a:rPr lang="fr-FR" dirty="0"/>
                        <a:t>Suivi des logs sur l’ensemble de l’utilisation de l’API (authentification, autorisation, etc.)</a:t>
                      </a:r>
                    </a:p>
                    <a:p>
                      <a:pPr marL="0" indent="0">
                        <a:buFont typeface="Arial" panose="020B0604020202020204" pitchFamily="34" charset="0"/>
                        <a:buNone/>
                      </a:pPr>
                      <a:endParaRPr lang="fr-FR" dirty="0"/>
                    </a:p>
                    <a:p>
                      <a:pPr marL="285750" indent="-285750">
                        <a:buFont typeface="Arial" panose="020B0604020202020204" pitchFamily="34" charset="0"/>
                        <a:buChar char="•"/>
                      </a:pPr>
                      <a:endParaRPr lang="fr-FR" dirty="0"/>
                    </a:p>
                    <a:p>
                      <a:endParaRPr lang="fr-FR" dirty="0"/>
                    </a:p>
                  </a:txBody>
                  <a:tcPr/>
                </a:tc>
                <a:tc>
                  <a:txBody>
                    <a:bodyPr/>
                    <a:lstStyle/>
                    <a:p>
                      <a:pPr marL="285750" indent="-285750" algn="just">
                        <a:buFont typeface="Arial" panose="020B0604020202020204" pitchFamily="34" charset="0"/>
                        <a:buChar char="•"/>
                      </a:pPr>
                      <a:r>
                        <a:rPr lang="fr-FR" dirty="0"/>
                        <a:t>Première brique à l’industrialisation d’un outil d’évaluation des risques physiques avec d’autres données (internes et externes)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Amélioration performance du modèle (nombre de variables, modèles, etc.)</a:t>
                      </a:r>
                    </a:p>
                  </a:txBody>
                  <a:tcPr/>
                </a:tc>
                <a:extLst>
                  <a:ext uri="{0D108BD9-81ED-4DB2-BD59-A6C34878D82A}">
                    <a16:rowId xmlns:a16="http://schemas.microsoft.com/office/drawing/2014/main" val="182076171"/>
                  </a:ext>
                </a:extLst>
              </a:tr>
            </a:tbl>
          </a:graphicData>
        </a:graphic>
      </p:graphicFrame>
    </p:spTree>
    <p:extLst>
      <p:ext uri="{BB962C8B-B14F-4D97-AF65-F5344CB8AC3E}">
        <p14:creationId xmlns:p14="http://schemas.microsoft.com/office/powerpoint/2010/main" val="214326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EB10F75-75DF-F104-6090-F7061F020039}"/>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E14B0F07-247E-2CC5-9D6A-D9B463762FB4}"/>
              </a:ext>
            </a:extLst>
          </p:cNvPr>
          <p:cNvSpPr>
            <a:spLocks noGrp="1"/>
          </p:cNvSpPr>
          <p:nvPr>
            <p:ph type="title"/>
          </p:nvPr>
        </p:nvSpPr>
        <p:spPr/>
        <p:txBody>
          <a:bodyPr/>
          <a:lstStyle/>
          <a:p>
            <a:r>
              <a:rPr lang="fr-FR" dirty="0"/>
              <a:t>Sommaire</a:t>
            </a:r>
          </a:p>
        </p:txBody>
      </p:sp>
      <p:sp>
        <p:nvSpPr>
          <p:cNvPr id="4" name="Espace réservé de la date 3">
            <a:extLst>
              <a:ext uri="{FF2B5EF4-FFF2-40B4-BE49-F238E27FC236}">
                <a16:creationId xmlns:a16="http://schemas.microsoft.com/office/drawing/2014/main" id="{EC420D28-2442-86C4-9FB8-1C69458E2D5F}"/>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91DC8939-514B-33F3-E3CF-D815C721C2BA}"/>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10ADFF02-26F8-F82A-3847-A04D5E5CA0C3}"/>
              </a:ext>
            </a:extLst>
          </p:cNvPr>
          <p:cNvSpPr>
            <a:spLocks noGrp="1"/>
          </p:cNvSpPr>
          <p:nvPr>
            <p:ph type="sldNum" sz="quarter" idx="4"/>
          </p:nvPr>
        </p:nvSpPr>
        <p:spPr/>
        <p:txBody>
          <a:bodyPr/>
          <a:lstStyle/>
          <a:p>
            <a:fld id="{975A587B-5814-4D9B-9598-FE9CB954CB01}" type="slidenum">
              <a:rPr lang="fr-FR" smtClean="0"/>
              <a:pPr/>
              <a:t>2</a:t>
            </a:fld>
            <a:endParaRPr lang="fr-FR" dirty="0"/>
          </a:p>
        </p:txBody>
      </p:sp>
      <p:sp>
        <p:nvSpPr>
          <p:cNvPr id="7" name="Espace réservé pour une image  6">
            <a:extLst>
              <a:ext uri="{FF2B5EF4-FFF2-40B4-BE49-F238E27FC236}">
                <a16:creationId xmlns:a16="http://schemas.microsoft.com/office/drawing/2014/main" id="{9E15FAA3-6BF4-B402-7C9A-21B3FBBA0651}"/>
              </a:ext>
            </a:extLst>
          </p:cNvPr>
          <p:cNvSpPr>
            <a:spLocks noGrp="1"/>
          </p:cNvSpPr>
          <p:nvPr>
            <p:ph type="pic" sz="quarter" idx="10"/>
          </p:nvPr>
        </p:nvSpPr>
        <p:spPr/>
      </p:sp>
      <p:grpSp>
        <p:nvGrpSpPr>
          <p:cNvPr id="31" name="Groupe 30">
            <a:extLst>
              <a:ext uri="{FF2B5EF4-FFF2-40B4-BE49-F238E27FC236}">
                <a16:creationId xmlns:a16="http://schemas.microsoft.com/office/drawing/2014/main" id="{7DD1FB1E-5336-1B26-C193-96783C0FA3E7}"/>
              </a:ext>
            </a:extLst>
          </p:cNvPr>
          <p:cNvGrpSpPr/>
          <p:nvPr/>
        </p:nvGrpSpPr>
        <p:grpSpPr>
          <a:xfrm>
            <a:off x="1036143" y="2774659"/>
            <a:ext cx="10119713" cy="1308682"/>
            <a:chOff x="1301828" y="2843868"/>
            <a:chExt cx="10119713" cy="1308682"/>
          </a:xfrm>
        </p:grpSpPr>
        <p:sp>
          <p:nvSpPr>
            <p:cNvPr id="11" name="Flèche : droite 10">
              <a:extLst>
                <a:ext uri="{FF2B5EF4-FFF2-40B4-BE49-F238E27FC236}">
                  <a16:creationId xmlns:a16="http://schemas.microsoft.com/office/drawing/2014/main" id="{373770BE-CD92-D519-50D5-0C8A43E16AD0}"/>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6C4A1932-B16F-74C9-9741-480BBD4B0FFA}"/>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9" name="ZoneTexte 18">
              <a:extLst>
                <a:ext uri="{FF2B5EF4-FFF2-40B4-BE49-F238E27FC236}">
                  <a16:creationId xmlns:a16="http://schemas.microsoft.com/office/drawing/2014/main" id="{182A0F24-9B72-995B-F545-157A76D9B44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22" name="ZoneTexte 21">
              <a:extLst>
                <a:ext uri="{FF2B5EF4-FFF2-40B4-BE49-F238E27FC236}">
                  <a16:creationId xmlns:a16="http://schemas.microsoft.com/office/drawing/2014/main" id="{F44E139A-9EDE-9967-4D93-BC665378BDFF}"/>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25" name="ZoneTexte 24">
              <a:extLst>
                <a:ext uri="{FF2B5EF4-FFF2-40B4-BE49-F238E27FC236}">
                  <a16:creationId xmlns:a16="http://schemas.microsoft.com/office/drawing/2014/main" id="{75F9C6D0-CE50-365E-78D6-49ADEA45DE4A}"/>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28" name="ZoneTexte 27">
              <a:extLst>
                <a:ext uri="{FF2B5EF4-FFF2-40B4-BE49-F238E27FC236}">
                  <a16:creationId xmlns:a16="http://schemas.microsoft.com/office/drawing/2014/main" id="{A8239DC1-D79D-E4A7-8026-395D50BE01D7}"/>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29" name="ZoneTexte 28">
              <a:extLst>
                <a:ext uri="{FF2B5EF4-FFF2-40B4-BE49-F238E27FC236}">
                  <a16:creationId xmlns:a16="http://schemas.microsoft.com/office/drawing/2014/main" id="{129F8102-8E18-9E95-A01A-6E8D48CE5CF1}"/>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Tree>
    <p:extLst>
      <p:ext uri="{BB962C8B-B14F-4D97-AF65-F5344CB8AC3E}">
        <p14:creationId xmlns:p14="http://schemas.microsoft.com/office/powerpoint/2010/main" val="2565186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3</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30961" y="3159983"/>
              <a:ext cx="1602297" cy="646331"/>
            </a:xfrm>
            <a:prstGeom prst="rect">
              <a:avLst/>
            </a:prstGeom>
            <a:noFill/>
          </p:spPr>
          <p:txBody>
            <a:bodyPr wrap="square" rtlCol="0">
              <a:spAutoFit/>
            </a:bodyPr>
            <a:lstStyle/>
            <a:p>
              <a:pPr algn="ctr"/>
              <a:r>
                <a:rPr lang="fr-FR" b="1" dirty="0">
                  <a:solidFill>
                    <a:srgbClr val="FFFF00"/>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pic>
        <p:nvPicPr>
          <p:cNvPr id="16" name="Image 15" descr="Une image contenant Visage humain, personne, habits, portrait&#10;&#10;Description générée automatiquement">
            <a:extLst>
              <a:ext uri="{FF2B5EF4-FFF2-40B4-BE49-F238E27FC236}">
                <a16:creationId xmlns:a16="http://schemas.microsoft.com/office/drawing/2014/main" id="{AF1793BB-EE0F-8D90-9896-83003A11F860}"/>
              </a:ext>
            </a:extLst>
          </p:cNvPr>
          <p:cNvPicPr>
            <a:picLocks noChangeAspect="1"/>
          </p:cNvPicPr>
          <p:nvPr/>
        </p:nvPicPr>
        <p:blipFill>
          <a:blip r:embed="rId2"/>
          <a:stretch>
            <a:fillRect/>
          </a:stretch>
        </p:blipFill>
        <p:spPr>
          <a:xfrm>
            <a:off x="3239214" y="2196060"/>
            <a:ext cx="1670077" cy="2502841"/>
          </a:xfrm>
          <a:prstGeom prst="rect">
            <a:avLst/>
          </a:prstGeom>
        </p:spPr>
      </p:pic>
      <p:pic>
        <p:nvPicPr>
          <p:cNvPr id="17" name="Image 16">
            <a:extLst>
              <a:ext uri="{FF2B5EF4-FFF2-40B4-BE49-F238E27FC236}">
                <a16:creationId xmlns:a16="http://schemas.microsoft.com/office/drawing/2014/main" id="{2716215E-27C8-A97D-F78B-100B8D750DA0}"/>
              </a:ext>
            </a:extLst>
          </p:cNvPr>
          <p:cNvPicPr>
            <a:picLocks noChangeAspect="1"/>
          </p:cNvPicPr>
          <p:nvPr/>
        </p:nvPicPr>
        <p:blipFill>
          <a:blip r:embed="rId3"/>
          <a:stretch>
            <a:fillRect/>
          </a:stretch>
        </p:blipFill>
        <p:spPr>
          <a:xfrm>
            <a:off x="7788505" y="2169298"/>
            <a:ext cx="2046914" cy="2519404"/>
          </a:xfrm>
          <a:prstGeom prst="rect">
            <a:avLst/>
          </a:prstGeom>
        </p:spPr>
      </p:pic>
      <p:sp>
        <p:nvSpPr>
          <p:cNvPr id="18" name="ZoneTexte 17">
            <a:extLst>
              <a:ext uri="{FF2B5EF4-FFF2-40B4-BE49-F238E27FC236}">
                <a16:creationId xmlns:a16="http://schemas.microsoft.com/office/drawing/2014/main" id="{50B00340-1844-323E-C6B3-299F345D274D}"/>
              </a:ext>
            </a:extLst>
          </p:cNvPr>
          <p:cNvSpPr txBox="1"/>
          <p:nvPr/>
        </p:nvSpPr>
        <p:spPr>
          <a:xfrm>
            <a:off x="3067573" y="4803509"/>
            <a:ext cx="2013358" cy="369332"/>
          </a:xfrm>
          <a:prstGeom prst="rect">
            <a:avLst/>
          </a:prstGeom>
          <a:noFill/>
        </p:spPr>
        <p:txBody>
          <a:bodyPr wrap="square" rtlCol="0">
            <a:spAutoFit/>
          </a:bodyPr>
          <a:lstStyle/>
          <a:p>
            <a:pPr algn="ctr"/>
            <a:r>
              <a:rPr lang="fr-FR" dirty="0"/>
              <a:t>Delphine </a:t>
            </a:r>
            <a:r>
              <a:rPr lang="fr-FR" dirty="0" err="1"/>
              <a:t>Debey</a:t>
            </a:r>
            <a:endParaRPr lang="fr-FR" dirty="0"/>
          </a:p>
        </p:txBody>
      </p:sp>
      <p:sp>
        <p:nvSpPr>
          <p:cNvPr id="19" name="ZoneTexte 18">
            <a:extLst>
              <a:ext uri="{FF2B5EF4-FFF2-40B4-BE49-F238E27FC236}">
                <a16:creationId xmlns:a16="http://schemas.microsoft.com/office/drawing/2014/main" id="{0E870E47-6F3F-81A3-E1BB-6F00CF9FC283}"/>
              </a:ext>
            </a:extLst>
          </p:cNvPr>
          <p:cNvSpPr txBox="1"/>
          <p:nvPr/>
        </p:nvSpPr>
        <p:spPr>
          <a:xfrm>
            <a:off x="7805283" y="4803509"/>
            <a:ext cx="2013358" cy="369332"/>
          </a:xfrm>
          <a:prstGeom prst="rect">
            <a:avLst/>
          </a:prstGeom>
          <a:noFill/>
        </p:spPr>
        <p:txBody>
          <a:bodyPr wrap="square" rtlCol="0">
            <a:spAutoFit/>
          </a:bodyPr>
          <a:lstStyle/>
          <a:p>
            <a:pPr algn="ctr"/>
            <a:r>
              <a:rPr lang="fr-FR" dirty="0"/>
              <a:t>Xavier </a:t>
            </a:r>
            <a:r>
              <a:rPr lang="fr-FR" dirty="0" err="1"/>
              <a:t>Miglietti</a:t>
            </a:r>
            <a:endParaRPr lang="fr-FR" dirty="0"/>
          </a:p>
        </p:txBody>
      </p:sp>
    </p:spTree>
    <p:extLst>
      <p:ext uri="{BB962C8B-B14F-4D97-AF65-F5344CB8AC3E}">
        <p14:creationId xmlns:p14="http://schemas.microsoft.com/office/powerpoint/2010/main" val="123191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pPr algn="l"/>
            <a:r>
              <a:rPr lang="fr-FR" sz="2400" i="0" dirty="0">
                <a:solidFill>
                  <a:srgbClr val="E6EDF3"/>
                </a:solidFill>
                <a:effectLst/>
                <a:cs typeface="Arial" panose="020B0604020202020204" pitchFamily="34" charset="0"/>
              </a:rPr>
              <a:t>Le groupe Crédit Agricole est un acteur majeur de la banque de détail avec notamment 52 millions de clients dans le monde dont 27 millions en France. Par ses activités de prêt aux particuliers et aux entreprises, notamment via son réseau de caisses régionales, Crédit Agricole est particulièrement attentif aux risques climatiques, pouvant affecter sa clientèle et ses biens propres, qu’ils soient physiques ou de transition.</a:t>
            </a:r>
          </a:p>
          <a:p>
            <a:pPr algn="l"/>
            <a:r>
              <a:rPr lang="fr-FR" sz="2400" i="0" dirty="0">
                <a:solidFill>
                  <a:srgbClr val="E6EDF3"/>
                </a:solidFill>
                <a:effectLst/>
                <a:cs typeface="Arial" panose="020B0604020202020204" pitchFamily="34" charset="0"/>
              </a:rPr>
              <a:t>Consciente de ces enjeux et de la nécessité d’intégrer cette problématique pour assurer le développement durable de ses activités, le Groupe souhaite se doter d’un outil d’évaluation des risques physiques sur le périmètre de la France métropolitaine.</a:t>
            </a:r>
          </a:p>
          <a:p>
            <a:pPr marL="171450" indent="-171450">
              <a:buFont typeface="Arial" panose="020B0604020202020204" pitchFamily="34" charset="0"/>
              <a:buChar char="•"/>
            </a:pPr>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4</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b="1" dirty="0">
                  <a:solidFill>
                    <a:srgbClr val="FFFF00"/>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20" name="Rectangle 19">
            <a:extLst>
              <a:ext uri="{FF2B5EF4-FFF2-40B4-BE49-F238E27FC236}">
                <a16:creationId xmlns:a16="http://schemas.microsoft.com/office/drawing/2014/main" id="{FD9A4CB4-DCB3-B2BE-81A0-869DE5431664}"/>
              </a:ext>
            </a:extLst>
          </p:cNvPr>
          <p:cNvSpPr/>
          <p:nvPr/>
        </p:nvSpPr>
        <p:spPr>
          <a:xfrm>
            <a:off x="3364637" y="2192784"/>
            <a:ext cx="5708342" cy="238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remettre en forme</a:t>
            </a:r>
          </a:p>
        </p:txBody>
      </p:sp>
    </p:spTree>
    <p:extLst>
      <p:ext uri="{BB962C8B-B14F-4D97-AF65-F5344CB8AC3E}">
        <p14:creationId xmlns:p14="http://schemas.microsoft.com/office/powerpoint/2010/main" val="132132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r>
              <a:rPr lang="fr-FR" sz="1800" b="1" i="0" dirty="0">
                <a:effectLst/>
              </a:rPr>
              <a:t>Base nationale de Gestion Assistée des Procédures Administratives relatives aux Risques (GASPAR) :</a:t>
            </a:r>
          </a:p>
          <a:p>
            <a:pPr marL="285750" indent="-285750">
              <a:buFont typeface="Arial" panose="020B0604020202020204" pitchFamily="34" charset="0"/>
              <a:buChar char="•"/>
            </a:pPr>
            <a:r>
              <a:rPr lang="fr-FR" sz="1800" i="0" dirty="0">
                <a:effectLst/>
              </a:rPr>
              <a:t>Ce fichier a été constitué à partir des données sur les risques naturels en France téléchargeables librement</a:t>
            </a:r>
          </a:p>
          <a:p>
            <a:pPr marL="285750" indent="-285750">
              <a:buFont typeface="Arial" panose="020B0604020202020204" pitchFamily="34" charset="0"/>
              <a:buChar char="•"/>
            </a:pPr>
            <a:r>
              <a:rPr lang="fr-FR" sz="1800" i="0" dirty="0">
                <a:effectLst/>
              </a:rPr>
              <a:t>Le fichier contient l'ensemble des arrêtés de catastrophes naturelles prononcés entre juillet 1982 et aujourd’hui (mise à jour hebdomadaire)</a:t>
            </a:r>
          </a:p>
          <a:p>
            <a:pPr marL="285750" indent="-285750">
              <a:buFont typeface="Arial" panose="020B0604020202020204" pitchFamily="34" charset="0"/>
              <a:buChar char="•"/>
            </a:pPr>
            <a:r>
              <a:rPr lang="fr-FR" sz="1800" dirty="0"/>
              <a:t>Les données se présentent sous la forme d’une ligne de tableau par arrêté de catastrophe naturelle</a:t>
            </a:r>
          </a:p>
          <a:p>
            <a:pPr marL="285750" indent="-285750">
              <a:buFont typeface="Arial" panose="020B0604020202020204" pitchFamily="34" charset="0"/>
              <a:buChar char="•"/>
            </a:pPr>
            <a:r>
              <a:rPr lang="fr-FR" sz="1800" dirty="0"/>
              <a:t>Les colonnes indiquent le code Insee de la commune, le département, la ville, la cause des dégâts, la date précise de début et de fin de l’événement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pPr marL="285750" indent="-285750">
              <a:buFont typeface="Arial" panose="020B0604020202020204" pitchFamily="34" charset="0"/>
              <a:buChar char="•"/>
            </a:pPr>
            <a:r>
              <a:rPr lang="fr-FR" sz="1800" dirty="0"/>
              <a:t>A noter qu’un même événement peut avoir touché par exemple 500 communes et donc être à l’origine de 500 arrêtés.</a:t>
            </a:r>
          </a:p>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5</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b="1" dirty="0">
                  <a:solidFill>
                    <a:srgbClr val="FFFF00"/>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graphicFrame>
        <p:nvGraphicFramePr>
          <p:cNvPr id="16" name="Tableau 16">
            <a:extLst>
              <a:ext uri="{FF2B5EF4-FFF2-40B4-BE49-F238E27FC236}">
                <a16:creationId xmlns:a16="http://schemas.microsoft.com/office/drawing/2014/main" id="{79C95115-4946-54BF-8647-37D53941960B}"/>
              </a:ext>
            </a:extLst>
          </p:cNvPr>
          <p:cNvGraphicFramePr>
            <a:graphicFrameLocks noGrp="1"/>
          </p:cNvGraphicFramePr>
          <p:nvPr>
            <p:extLst>
              <p:ext uri="{D42A27DB-BD31-4B8C-83A1-F6EECF244321}">
                <p14:modId xmlns:p14="http://schemas.microsoft.com/office/powerpoint/2010/main" val="336111125"/>
              </p:ext>
            </p:extLst>
          </p:nvPr>
        </p:nvGraphicFramePr>
        <p:xfrm>
          <a:off x="1636815" y="3899514"/>
          <a:ext cx="9398422" cy="1483360"/>
        </p:xfrm>
        <a:graphic>
          <a:graphicData uri="http://schemas.openxmlformats.org/drawingml/2006/table">
            <a:tbl>
              <a:tblPr firstRow="1" bandRow="1">
                <a:tableStyleId>{5C22544A-7EE6-4342-B048-85BDC9FD1C3A}</a:tableStyleId>
              </a:tblPr>
              <a:tblGrid>
                <a:gridCol w="931863">
                  <a:extLst>
                    <a:ext uri="{9D8B030D-6E8A-4147-A177-3AD203B41FA5}">
                      <a16:colId xmlns:a16="http://schemas.microsoft.com/office/drawing/2014/main" val="9664185"/>
                    </a:ext>
                  </a:extLst>
                </a:gridCol>
                <a:gridCol w="889000">
                  <a:extLst>
                    <a:ext uri="{9D8B030D-6E8A-4147-A177-3AD203B41FA5}">
                      <a16:colId xmlns:a16="http://schemas.microsoft.com/office/drawing/2014/main" val="2426456415"/>
                    </a:ext>
                  </a:extLst>
                </a:gridCol>
                <a:gridCol w="820737">
                  <a:extLst>
                    <a:ext uri="{9D8B030D-6E8A-4147-A177-3AD203B41FA5}">
                      <a16:colId xmlns:a16="http://schemas.microsoft.com/office/drawing/2014/main" val="249341062"/>
                    </a:ext>
                  </a:extLst>
                </a:gridCol>
                <a:gridCol w="898525">
                  <a:extLst>
                    <a:ext uri="{9D8B030D-6E8A-4147-A177-3AD203B41FA5}">
                      <a16:colId xmlns:a16="http://schemas.microsoft.com/office/drawing/2014/main" val="2072485434"/>
                    </a:ext>
                  </a:extLst>
                </a:gridCol>
                <a:gridCol w="2039937">
                  <a:extLst>
                    <a:ext uri="{9D8B030D-6E8A-4147-A177-3AD203B41FA5}">
                      <a16:colId xmlns:a16="http://schemas.microsoft.com/office/drawing/2014/main" val="4004556706"/>
                    </a:ext>
                  </a:extLst>
                </a:gridCol>
                <a:gridCol w="723900">
                  <a:extLst>
                    <a:ext uri="{9D8B030D-6E8A-4147-A177-3AD203B41FA5}">
                      <a16:colId xmlns:a16="http://schemas.microsoft.com/office/drawing/2014/main" val="71664266"/>
                    </a:ext>
                  </a:extLst>
                </a:gridCol>
                <a:gridCol w="723900">
                  <a:extLst>
                    <a:ext uri="{9D8B030D-6E8A-4147-A177-3AD203B41FA5}">
                      <a16:colId xmlns:a16="http://schemas.microsoft.com/office/drawing/2014/main" val="580820764"/>
                    </a:ext>
                  </a:extLst>
                </a:gridCol>
                <a:gridCol w="939800">
                  <a:extLst>
                    <a:ext uri="{9D8B030D-6E8A-4147-A177-3AD203B41FA5}">
                      <a16:colId xmlns:a16="http://schemas.microsoft.com/office/drawing/2014/main" val="4266333428"/>
                    </a:ext>
                  </a:extLst>
                </a:gridCol>
                <a:gridCol w="695325">
                  <a:extLst>
                    <a:ext uri="{9D8B030D-6E8A-4147-A177-3AD203B41FA5}">
                      <a16:colId xmlns:a16="http://schemas.microsoft.com/office/drawing/2014/main" val="2171575041"/>
                    </a:ext>
                  </a:extLst>
                </a:gridCol>
                <a:gridCol w="735435">
                  <a:extLst>
                    <a:ext uri="{9D8B030D-6E8A-4147-A177-3AD203B41FA5}">
                      <a16:colId xmlns:a16="http://schemas.microsoft.com/office/drawing/2014/main" val="3113062403"/>
                    </a:ext>
                  </a:extLst>
                </a:gridCol>
              </a:tblGrid>
              <a:tr h="370840">
                <a:tc>
                  <a:txBody>
                    <a:bodyPr/>
                    <a:lstStyle/>
                    <a:p>
                      <a:pPr algn="ctr" fontAlgn="b"/>
                      <a:r>
                        <a:rPr lang="fr-FR" sz="1100" b="1" i="0" u="none" strike="noStrike" dirty="0" err="1">
                          <a:solidFill>
                            <a:schemeClr val="bg1"/>
                          </a:solidFill>
                          <a:effectLst/>
                          <a:latin typeface="Calibri" panose="020F0502020204030204" pitchFamily="34" charset="0"/>
                        </a:rPr>
                        <a:t>cod_nat_catnat</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cod_commune</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lib_commune</a:t>
                      </a: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num_risque_jo</a:t>
                      </a: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lib_risque_jo</a:t>
                      </a: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dat_deb</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a:solidFill>
                            <a:schemeClr val="bg1"/>
                          </a:solidFill>
                          <a:effectLst/>
                          <a:latin typeface="Calibri" panose="020F0502020204030204" pitchFamily="34" charset="0"/>
                        </a:rPr>
                        <a:t>dat_fin</a:t>
                      </a: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dat_pub_arrete</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dat_pub_jo</a:t>
                      </a:r>
                      <a:endParaRPr lang="fr-FR" sz="1100" b="1" i="0" u="none" strike="noStrike" dirty="0">
                        <a:solidFill>
                          <a:schemeClr val="bg1"/>
                        </a:solidFill>
                        <a:effectLst/>
                        <a:latin typeface="Calibri" panose="020F0502020204030204" pitchFamily="34" charset="0"/>
                      </a:endParaRPr>
                    </a:p>
                  </a:txBody>
                  <a:tcPr marL="6350" marR="6350" marT="6350" marB="0" anchor="ctr"/>
                </a:tc>
                <a:tc>
                  <a:txBody>
                    <a:bodyPr/>
                    <a:lstStyle/>
                    <a:p>
                      <a:pPr algn="ctr" fontAlgn="b"/>
                      <a:r>
                        <a:rPr lang="fr-FR" sz="1100" b="1" i="0" u="none" strike="noStrike" dirty="0" err="1">
                          <a:solidFill>
                            <a:schemeClr val="bg1"/>
                          </a:solidFill>
                          <a:effectLst/>
                          <a:latin typeface="Calibri" panose="020F0502020204030204" pitchFamily="34" charset="0"/>
                        </a:rPr>
                        <a:t>dat_maj</a:t>
                      </a:r>
                      <a:endParaRPr lang="fr-FR" sz="1100" b="1" i="0" u="none" strike="noStrike" dirty="0">
                        <a:solidFill>
                          <a:schemeClr val="bg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78989027"/>
                  </a:ext>
                </a:extLst>
              </a:tr>
              <a:tr h="370840">
                <a:tc>
                  <a:txBody>
                    <a:bodyPr/>
                    <a:lstStyle/>
                    <a:p>
                      <a:pPr algn="ctr" fontAlgn="b"/>
                      <a:r>
                        <a:rPr lang="fr-FR" sz="1100" b="0" i="0" u="none" strike="noStrike">
                          <a:solidFill>
                            <a:srgbClr val="000000"/>
                          </a:solidFill>
                          <a:effectLst/>
                          <a:latin typeface="Calibri" panose="020F0502020204030204" pitchFamily="34" charset="0"/>
                        </a:rPr>
                        <a:t>NOR19821118</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71305</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Montbellet</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54</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Inondations et/ou Coulées de Boue</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06/11/1982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10/11/1982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18/11/1982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19/11/1982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2022/05/20</a:t>
                      </a:r>
                    </a:p>
                  </a:txBody>
                  <a:tcPr marL="6350" marR="6350" marT="6350" marB="0" anchor="ctr"/>
                </a:tc>
                <a:extLst>
                  <a:ext uri="{0D108BD9-81ED-4DB2-BD59-A6C34878D82A}">
                    <a16:rowId xmlns:a16="http://schemas.microsoft.com/office/drawing/2014/main" val="1317757047"/>
                  </a:ext>
                </a:extLst>
              </a:tr>
              <a:tr h="370840">
                <a:tc>
                  <a:txBody>
                    <a:bodyPr/>
                    <a:lstStyle/>
                    <a:p>
                      <a:pPr algn="ct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nchor="ctr"/>
                </a:tc>
                <a:extLst>
                  <a:ext uri="{0D108BD9-81ED-4DB2-BD59-A6C34878D82A}">
                    <a16:rowId xmlns:a16="http://schemas.microsoft.com/office/drawing/2014/main" val="929999740"/>
                  </a:ext>
                </a:extLst>
              </a:tr>
              <a:tr h="370840">
                <a:tc>
                  <a:txBody>
                    <a:bodyPr/>
                    <a:lstStyle/>
                    <a:p>
                      <a:pPr algn="ctr" fontAlgn="b"/>
                      <a:r>
                        <a:rPr lang="fr-FR" sz="1100" b="0" i="0" u="none" strike="noStrike">
                          <a:solidFill>
                            <a:srgbClr val="000000"/>
                          </a:solidFill>
                          <a:effectLst/>
                          <a:latin typeface="Calibri" panose="020F0502020204030204" pitchFamily="34" charset="0"/>
                        </a:rPr>
                        <a:t>IOME2311008A</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63222</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Meilhaud</a:t>
                      </a:r>
                    </a:p>
                  </a:txBody>
                  <a:tcPr marL="6350" marR="6350" marT="6350" marB="0" anchor="ctr"/>
                </a:tc>
                <a:tc>
                  <a:txBody>
                    <a:bodyPr/>
                    <a:lstStyle/>
                    <a:p>
                      <a:pPr algn="ctr" fontAlgn="b"/>
                      <a:r>
                        <a:rPr lang="fr-FR" sz="1100" b="0" i="0" u="none" strike="noStrike">
                          <a:solidFill>
                            <a:srgbClr val="000000"/>
                          </a:solidFill>
                          <a:effectLst/>
                          <a:latin typeface="Calibri" panose="020F0502020204030204" pitchFamily="34" charset="0"/>
                        </a:rPr>
                        <a:t>59</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Sécheresse</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31/03/2022 </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29/06/2022</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24/04/2023</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09/06/2023 </a:t>
                      </a:r>
                    </a:p>
                  </a:txBody>
                  <a:tcPr marL="6350" marR="6350" marT="6350" marB="0" anchor="ctr"/>
                </a:tc>
                <a:tc>
                  <a:txBody>
                    <a:bodyPr/>
                    <a:lstStyle/>
                    <a:p>
                      <a:pPr algn="ctr" fontAlgn="b"/>
                      <a:r>
                        <a:rPr lang="fr-FR" sz="1100" b="0" i="0" u="none" strike="noStrike" dirty="0">
                          <a:solidFill>
                            <a:srgbClr val="000000"/>
                          </a:solidFill>
                          <a:effectLst/>
                          <a:latin typeface="Calibri" panose="020F0502020204030204" pitchFamily="34" charset="0"/>
                        </a:rPr>
                        <a:t>19/06/2023</a:t>
                      </a:r>
                    </a:p>
                  </a:txBody>
                  <a:tcPr marL="6350" marR="6350" marT="6350" marB="0" anchor="ctr"/>
                </a:tc>
                <a:extLst>
                  <a:ext uri="{0D108BD9-81ED-4DB2-BD59-A6C34878D82A}">
                    <a16:rowId xmlns:a16="http://schemas.microsoft.com/office/drawing/2014/main" val="1942589888"/>
                  </a:ext>
                </a:extLst>
              </a:tr>
            </a:tbl>
          </a:graphicData>
        </a:graphic>
      </p:graphicFrame>
    </p:spTree>
    <p:extLst>
      <p:ext uri="{BB962C8B-B14F-4D97-AF65-F5344CB8AC3E}">
        <p14:creationId xmlns:p14="http://schemas.microsoft.com/office/powerpoint/2010/main" val="2383585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1990FAB-A37F-F4F2-558B-2E1987874423}"/>
              </a:ext>
            </a:extLst>
          </p:cNvPr>
          <p:cNvSpPr>
            <a:spLocks noGrp="1"/>
          </p:cNvSpPr>
          <p:nvPr>
            <p:ph type="body" sz="quarter" idx="13"/>
          </p:nvPr>
        </p:nvSpPr>
        <p:spPr/>
        <p:txBody>
          <a:bodyPr/>
          <a:lstStyle/>
          <a:p>
            <a:r>
              <a:rPr lang="fr-FR" sz="1800" b="1" i="0" dirty="0">
                <a:effectLst/>
              </a:rPr>
              <a:t>Découpage administratif communal français issu d'</a:t>
            </a:r>
            <a:r>
              <a:rPr lang="fr-FR" sz="1800" b="1" i="0" dirty="0" err="1">
                <a:effectLst/>
              </a:rPr>
              <a:t>OpenStreetMap</a:t>
            </a:r>
            <a:r>
              <a:rPr lang="fr-FR" sz="1800" b="1" i="0" dirty="0">
                <a:effectLst/>
              </a:rPr>
              <a:t>:</a:t>
            </a:r>
          </a:p>
          <a:p>
            <a:pPr marL="285750" indent="-285750">
              <a:buFont typeface="Arial" panose="020B0604020202020204" pitchFamily="34" charset="0"/>
              <a:buChar char="•"/>
            </a:pPr>
            <a:r>
              <a:rPr lang="fr-FR" sz="1800" i="0" dirty="0">
                <a:effectLst/>
              </a:rPr>
              <a:t>Contient l’ensemble des contours des communes françaises y compris les DROM au format shapefile</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25/01/2024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6</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p>
              <a:pPr algn="ctr"/>
              <a:r>
                <a:rPr lang="fr-FR" dirty="0">
                  <a:solidFill>
                    <a:schemeClr val="accent3"/>
                  </a:solidFill>
                </a:rPr>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b="1" dirty="0">
                  <a:solidFill>
                    <a:srgbClr val="FFFF00"/>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p>
              <a:pPr algn="ctr"/>
              <a:r>
                <a:rPr lang="fr-FR" dirty="0">
                  <a:solidFill>
                    <a:schemeClr val="accent3"/>
                  </a:solidFill>
                </a:rPr>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pic>
        <p:nvPicPr>
          <p:cNvPr id="18" name="Image 17">
            <a:extLst>
              <a:ext uri="{FF2B5EF4-FFF2-40B4-BE49-F238E27FC236}">
                <a16:creationId xmlns:a16="http://schemas.microsoft.com/office/drawing/2014/main" id="{EFEDEFBA-22FA-ACBF-6299-4F0BA4CE65C3}"/>
              </a:ext>
            </a:extLst>
          </p:cNvPr>
          <p:cNvPicPr>
            <a:picLocks noChangeAspect="1"/>
          </p:cNvPicPr>
          <p:nvPr/>
        </p:nvPicPr>
        <p:blipFill>
          <a:blip r:embed="rId2"/>
          <a:stretch>
            <a:fillRect/>
          </a:stretch>
        </p:blipFill>
        <p:spPr>
          <a:xfrm>
            <a:off x="3501051" y="2331132"/>
            <a:ext cx="4827320" cy="3246025"/>
          </a:xfrm>
          <a:prstGeom prst="rect">
            <a:avLst/>
          </a:prstGeom>
        </p:spPr>
      </p:pic>
      <p:sp>
        <p:nvSpPr>
          <p:cNvPr id="19" name="ZoneTexte 18">
            <a:extLst>
              <a:ext uri="{FF2B5EF4-FFF2-40B4-BE49-F238E27FC236}">
                <a16:creationId xmlns:a16="http://schemas.microsoft.com/office/drawing/2014/main" id="{0625B4DC-AE1C-049A-7FE5-FD2A64DFCA40}"/>
              </a:ext>
            </a:extLst>
          </p:cNvPr>
          <p:cNvSpPr txBox="1"/>
          <p:nvPr/>
        </p:nvSpPr>
        <p:spPr>
          <a:xfrm>
            <a:off x="3961768" y="5712689"/>
            <a:ext cx="4268462" cy="307777"/>
          </a:xfrm>
          <a:prstGeom prst="rect">
            <a:avLst/>
          </a:prstGeom>
          <a:noFill/>
        </p:spPr>
        <p:txBody>
          <a:bodyPr wrap="square" rtlCol="0">
            <a:spAutoFit/>
          </a:bodyPr>
          <a:lstStyle/>
          <a:p>
            <a:pPr algn="ctr"/>
            <a:r>
              <a:rPr lang="fr-FR" sz="1400" i="1" dirty="0"/>
              <a:t>Contours des communes de la région Île-de-France</a:t>
            </a:r>
            <a:endParaRPr lang="fr-FR" sz="1400" i="1" dirty="0">
              <a:effectLst/>
            </a:endParaRPr>
          </a:p>
        </p:txBody>
      </p:sp>
    </p:spTree>
    <p:extLst>
      <p:ext uri="{BB962C8B-B14F-4D97-AF65-F5344CB8AC3E}">
        <p14:creationId xmlns:p14="http://schemas.microsoft.com/office/powerpoint/2010/main" val="370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7</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3" y="1371600"/>
            <a:ext cx="11483975" cy="4784725"/>
          </a:xfrm>
        </p:spPr>
        <p:txBody>
          <a:bodyPr/>
          <a:lstStyle/>
          <a:p>
            <a:pPr marL="342900" indent="-342900">
              <a:buAutoNum type="arabicPeriod"/>
            </a:pPr>
            <a:r>
              <a:rPr lang="fr-FR" sz="1800" b="1" i="0" dirty="0">
                <a:effectLst/>
              </a:rPr>
              <a:t>Récupération du centroïde de chaque commune</a:t>
            </a:r>
          </a:p>
          <a:p>
            <a:endParaRPr lang="fr-FR" sz="1800" b="1" i="0" dirty="0">
              <a:effectLst/>
            </a:endParaRPr>
          </a:p>
          <a:p>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pic>
        <p:nvPicPr>
          <p:cNvPr id="18" name="Image 17">
            <a:extLst>
              <a:ext uri="{FF2B5EF4-FFF2-40B4-BE49-F238E27FC236}">
                <a16:creationId xmlns:a16="http://schemas.microsoft.com/office/drawing/2014/main" id="{35F4D4BA-99D7-85EF-974D-CF1341F6AE8B}"/>
              </a:ext>
            </a:extLst>
          </p:cNvPr>
          <p:cNvPicPr>
            <a:picLocks noChangeAspect="1"/>
          </p:cNvPicPr>
          <p:nvPr/>
        </p:nvPicPr>
        <p:blipFill>
          <a:blip r:embed="rId2"/>
          <a:stretch>
            <a:fillRect/>
          </a:stretch>
        </p:blipFill>
        <p:spPr>
          <a:xfrm>
            <a:off x="2619046" y="2015231"/>
            <a:ext cx="6591329" cy="3787356"/>
          </a:xfrm>
          <a:prstGeom prst="rect">
            <a:avLst/>
          </a:prstGeom>
        </p:spPr>
      </p:pic>
    </p:spTree>
    <p:extLst>
      <p:ext uri="{BB962C8B-B14F-4D97-AF65-F5344CB8AC3E}">
        <p14:creationId xmlns:p14="http://schemas.microsoft.com/office/powerpoint/2010/main" val="16218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8</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3" y="1371600"/>
            <a:ext cx="11483975" cy="4784725"/>
          </a:xfrm>
        </p:spPr>
        <p:txBody>
          <a:bodyPr/>
          <a:lstStyle/>
          <a:p>
            <a:pPr marL="342900" indent="-342900">
              <a:buAutoNum type="arabicPeriod" startAt="2"/>
            </a:pPr>
            <a:r>
              <a:rPr lang="fr-FR" sz="1800" b="1" i="0" dirty="0">
                <a:effectLst/>
              </a:rPr>
              <a:t>Agrégation de la base de données GASPAR à la maille Commune x Année </a:t>
            </a:r>
          </a:p>
          <a:p>
            <a:endParaRPr lang="fr-FR" sz="1800" b="1" i="0" dirty="0">
              <a:effectLst/>
            </a:endParaRPr>
          </a:p>
          <a:p>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i="0" dirty="0">
              <a:effectLst/>
            </a:endParaRP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sz="1800" i="0" dirty="0">
                <a:effectLst/>
              </a:rPr>
              <a:t>Si le nombre de catastrophes naturelles est supérieur ou égal à 1 pour le couple (Commune x Année ) </a:t>
            </a:r>
            <a:r>
              <a:rPr lang="fr-FR" sz="1800" i="0" dirty="0">
                <a:effectLst/>
                <a:sym typeface="Wingdings" panose="05000000000000000000" pitchFamily="2" charset="2"/>
              </a:rPr>
              <a:t> Risque =  1</a:t>
            </a:r>
          </a:p>
          <a:p>
            <a:pPr marL="285750" indent="-285750">
              <a:buFont typeface="Arial" panose="020B0604020202020204" pitchFamily="34" charset="0"/>
              <a:buChar char="•"/>
            </a:pPr>
            <a:r>
              <a:rPr lang="fr-FR" sz="1800" dirty="0">
                <a:sym typeface="Wingdings" panose="05000000000000000000" pitchFamily="2" charset="2"/>
              </a:rPr>
              <a:t>Sinon Risque = 0</a:t>
            </a:r>
            <a:endParaRPr lang="fr-FR" sz="1800" i="0" dirty="0">
              <a:effectLst/>
            </a:endParaRP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graphicFrame>
        <p:nvGraphicFramePr>
          <p:cNvPr id="2" name="Tableau 16">
            <a:extLst>
              <a:ext uri="{FF2B5EF4-FFF2-40B4-BE49-F238E27FC236}">
                <a16:creationId xmlns:a16="http://schemas.microsoft.com/office/drawing/2014/main" id="{71D899DC-A67E-A5C4-1ABB-D096B3EB8BD4}"/>
              </a:ext>
            </a:extLst>
          </p:cNvPr>
          <p:cNvGraphicFramePr>
            <a:graphicFrameLocks noGrp="1"/>
          </p:cNvGraphicFramePr>
          <p:nvPr>
            <p:extLst>
              <p:ext uri="{D42A27DB-BD31-4B8C-83A1-F6EECF244321}">
                <p14:modId xmlns:p14="http://schemas.microsoft.com/office/powerpoint/2010/main" val="2837414261"/>
              </p:ext>
            </p:extLst>
          </p:nvPr>
        </p:nvGraphicFramePr>
        <p:xfrm>
          <a:off x="1207003" y="2095130"/>
          <a:ext cx="3571240" cy="2639476"/>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456998576"/>
                    </a:ext>
                  </a:extLst>
                </a:gridCol>
                <a:gridCol w="1452880">
                  <a:extLst>
                    <a:ext uri="{9D8B030D-6E8A-4147-A177-3AD203B41FA5}">
                      <a16:colId xmlns:a16="http://schemas.microsoft.com/office/drawing/2014/main" val="365250421"/>
                    </a:ext>
                  </a:extLst>
                </a:gridCol>
                <a:gridCol w="754380">
                  <a:extLst>
                    <a:ext uri="{9D8B030D-6E8A-4147-A177-3AD203B41FA5}">
                      <a16:colId xmlns:a16="http://schemas.microsoft.com/office/drawing/2014/main" val="4205015536"/>
                    </a:ext>
                  </a:extLst>
                </a:gridCol>
              </a:tblGrid>
              <a:tr h="377068">
                <a:tc>
                  <a:txBody>
                    <a:bodyPr/>
                    <a:lstStyle/>
                    <a:p>
                      <a:pPr algn="ctr"/>
                      <a:r>
                        <a:rPr lang="fr-FR" dirty="0"/>
                        <a:t>Commune</a:t>
                      </a:r>
                    </a:p>
                  </a:txBody>
                  <a:tcPr/>
                </a:tc>
                <a:tc>
                  <a:txBody>
                    <a:bodyPr/>
                    <a:lstStyle/>
                    <a:p>
                      <a:pPr algn="ctr"/>
                      <a:r>
                        <a:rPr lang="fr-FR" dirty="0"/>
                        <a:t>Périls</a:t>
                      </a:r>
                    </a:p>
                  </a:txBody>
                  <a:tcPr anchor="ctr"/>
                </a:tc>
                <a:tc>
                  <a:txBody>
                    <a:bodyPr/>
                    <a:lstStyle/>
                    <a:p>
                      <a:pPr algn="ctr"/>
                      <a:r>
                        <a:rPr lang="fr-FR" dirty="0"/>
                        <a:t>Date</a:t>
                      </a:r>
                    </a:p>
                  </a:txBody>
                  <a:tcPr/>
                </a:tc>
                <a:extLst>
                  <a:ext uri="{0D108BD9-81ED-4DB2-BD59-A6C34878D82A}">
                    <a16:rowId xmlns:a16="http://schemas.microsoft.com/office/drawing/2014/main" val="2711419221"/>
                  </a:ext>
                </a:extLst>
              </a:tr>
              <a:tr h="377068">
                <a:tc>
                  <a:txBody>
                    <a:bodyPr/>
                    <a:lstStyle/>
                    <a:p>
                      <a:pPr algn="ctr"/>
                      <a:r>
                        <a:rPr lang="fr-FR" dirty="0"/>
                        <a:t>Montrouge</a:t>
                      </a:r>
                    </a:p>
                  </a:txBody>
                  <a:tcPr/>
                </a:tc>
                <a:tc>
                  <a:txBody>
                    <a:bodyPr/>
                    <a:lstStyle/>
                    <a:p>
                      <a:pPr algn="ctr"/>
                      <a:r>
                        <a:rPr lang="fr-FR" dirty="0"/>
                        <a:t>Inondation </a:t>
                      </a:r>
                    </a:p>
                  </a:txBody>
                  <a:tcPr/>
                </a:tc>
                <a:tc>
                  <a:txBody>
                    <a:bodyPr/>
                    <a:lstStyle/>
                    <a:p>
                      <a:pPr algn="ctr"/>
                      <a:r>
                        <a:rPr lang="fr-FR" dirty="0"/>
                        <a:t>1992</a:t>
                      </a:r>
                    </a:p>
                  </a:txBody>
                  <a:tcPr/>
                </a:tc>
                <a:extLst>
                  <a:ext uri="{0D108BD9-81ED-4DB2-BD59-A6C34878D82A}">
                    <a16:rowId xmlns:a16="http://schemas.microsoft.com/office/drawing/2014/main" val="2665517847"/>
                  </a:ext>
                </a:extLst>
              </a:tr>
              <a:tr h="377068">
                <a:tc>
                  <a:txBody>
                    <a:bodyPr/>
                    <a:lstStyle/>
                    <a:p>
                      <a:pPr algn="ctr"/>
                      <a:r>
                        <a:rPr lang="fr-FR" dirty="0"/>
                        <a:t>Montrouge</a:t>
                      </a:r>
                    </a:p>
                  </a:txBody>
                  <a:tcPr/>
                </a:tc>
                <a:tc>
                  <a:txBody>
                    <a:bodyPr/>
                    <a:lstStyle/>
                    <a:p>
                      <a:pPr algn="ctr"/>
                      <a:r>
                        <a:rPr lang="fr-FR" dirty="0"/>
                        <a:t>Sécheresse</a:t>
                      </a:r>
                    </a:p>
                  </a:txBody>
                  <a:tcPr/>
                </a:tc>
                <a:tc>
                  <a:txBody>
                    <a:bodyPr/>
                    <a:lstStyle/>
                    <a:p>
                      <a:pPr algn="ctr"/>
                      <a:r>
                        <a:rPr lang="fr-FR" dirty="0"/>
                        <a:t>1996</a:t>
                      </a:r>
                    </a:p>
                  </a:txBody>
                  <a:tcPr/>
                </a:tc>
                <a:extLst>
                  <a:ext uri="{0D108BD9-81ED-4DB2-BD59-A6C34878D82A}">
                    <a16:rowId xmlns:a16="http://schemas.microsoft.com/office/drawing/2014/main" val="263292853"/>
                  </a:ext>
                </a:extLst>
              </a:tr>
              <a:tr h="377068">
                <a:tc>
                  <a:txBody>
                    <a:bodyPr/>
                    <a:lstStyle/>
                    <a:p>
                      <a:pPr algn="ctr"/>
                      <a:r>
                        <a:rPr lang="fr-FR" dirty="0"/>
                        <a:t>Montrouge</a:t>
                      </a:r>
                    </a:p>
                  </a:txBody>
                  <a:tcPr/>
                </a:tc>
                <a:tc>
                  <a:txBody>
                    <a:bodyPr/>
                    <a:lstStyle/>
                    <a:p>
                      <a:pPr algn="ctr"/>
                      <a:r>
                        <a:rPr lang="fr-FR" dirty="0"/>
                        <a:t>Tempête </a:t>
                      </a:r>
                    </a:p>
                  </a:txBody>
                  <a:tcPr/>
                </a:tc>
                <a:tc>
                  <a:txBody>
                    <a:bodyPr/>
                    <a:lstStyle/>
                    <a:p>
                      <a:pPr algn="ctr"/>
                      <a:r>
                        <a:rPr lang="fr-FR" dirty="0"/>
                        <a:t>1999</a:t>
                      </a:r>
                    </a:p>
                  </a:txBody>
                  <a:tcPr/>
                </a:tc>
                <a:extLst>
                  <a:ext uri="{0D108BD9-81ED-4DB2-BD59-A6C34878D82A}">
                    <a16:rowId xmlns:a16="http://schemas.microsoft.com/office/drawing/2014/main" val="4287202357"/>
                  </a:ext>
                </a:extLst>
              </a:tr>
              <a:tr h="377068">
                <a:tc>
                  <a:txBody>
                    <a:bodyPr/>
                    <a:lstStyle/>
                    <a:p>
                      <a:pPr algn="ctr"/>
                      <a:r>
                        <a:rPr lang="fr-FR" dirty="0"/>
                        <a:t>Montrouge</a:t>
                      </a:r>
                    </a:p>
                  </a:txBody>
                  <a:tcPr/>
                </a:tc>
                <a:tc>
                  <a:txBody>
                    <a:bodyPr/>
                    <a:lstStyle/>
                    <a:p>
                      <a:pPr algn="ctr"/>
                      <a:r>
                        <a:rPr lang="fr-FR" dirty="0"/>
                        <a:t>Tempête</a:t>
                      </a:r>
                    </a:p>
                  </a:txBody>
                  <a:tcPr/>
                </a:tc>
                <a:tc>
                  <a:txBody>
                    <a:bodyPr/>
                    <a:lstStyle/>
                    <a:p>
                      <a:pPr algn="ctr"/>
                      <a:r>
                        <a:rPr lang="fr-FR" dirty="0"/>
                        <a:t>1999</a:t>
                      </a:r>
                    </a:p>
                  </a:txBody>
                  <a:tcPr/>
                </a:tc>
                <a:extLst>
                  <a:ext uri="{0D108BD9-81ED-4DB2-BD59-A6C34878D82A}">
                    <a16:rowId xmlns:a16="http://schemas.microsoft.com/office/drawing/2014/main" val="335181388"/>
                  </a:ext>
                </a:extLst>
              </a:tr>
              <a:tr h="377068">
                <a:tc>
                  <a:txBody>
                    <a:bodyPr/>
                    <a:lstStyle/>
                    <a:p>
                      <a:pPr algn="ct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extLst>
                  <a:ext uri="{0D108BD9-81ED-4DB2-BD59-A6C34878D82A}">
                    <a16:rowId xmlns:a16="http://schemas.microsoft.com/office/drawing/2014/main" val="1413966844"/>
                  </a:ext>
                </a:extLst>
              </a:tr>
              <a:tr h="377068">
                <a:tc>
                  <a:txBody>
                    <a:bodyPr/>
                    <a:lstStyle/>
                    <a:p>
                      <a:pPr algn="ctr"/>
                      <a:r>
                        <a:rPr lang="fr-FR" dirty="0"/>
                        <a:t>Paris</a:t>
                      </a:r>
                    </a:p>
                  </a:txBody>
                  <a:tcPr/>
                </a:tc>
                <a:tc>
                  <a:txBody>
                    <a:bodyPr/>
                    <a:lstStyle/>
                    <a:p>
                      <a:pPr algn="ctr"/>
                      <a:r>
                        <a:rPr lang="fr-FR" dirty="0"/>
                        <a:t>Inondation </a:t>
                      </a:r>
                    </a:p>
                  </a:txBody>
                  <a:tcPr/>
                </a:tc>
                <a:tc>
                  <a:txBody>
                    <a:bodyPr/>
                    <a:lstStyle/>
                    <a:p>
                      <a:pPr algn="ctr"/>
                      <a:r>
                        <a:rPr lang="fr-FR" dirty="0"/>
                        <a:t>2016</a:t>
                      </a:r>
                    </a:p>
                  </a:txBody>
                  <a:tcPr/>
                </a:tc>
                <a:extLst>
                  <a:ext uri="{0D108BD9-81ED-4DB2-BD59-A6C34878D82A}">
                    <a16:rowId xmlns:a16="http://schemas.microsoft.com/office/drawing/2014/main" val="2483182197"/>
                  </a:ext>
                </a:extLst>
              </a:tr>
            </a:tbl>
          </a:graphicData>
        </a:graphic>
      </p:graphicFrame>
      <p:graphicFrame>
        <p:nvGraphicFramePr>
          <p:cNvPr id="17" name="Tableau 16">
            <a:extLst>
              <a:ext uri="{FF2B5EF4-FFF2-40B4-BE49-F238E27FC236}">
                <a16:creationId xmlns:a16="http://schemas.microsoft.com/office/drawing/2014/main" id="{55B15523-13A9-F9B5-AF9E-D2A952E7396C}"/>
              </a:ext>
            </a:extLst>
          </p:cNvPr>
          <p:cNvGraphicFramePr>
            <a:graphicFrameLocks noGrp="1"/>
          </p:cNvGraphicFramePr>
          <p:nvPr>
            <p:extLst>
              <p:ext uri="{D42A27DB-BD31-4B8C-83A1-F6EECF244321}">
                <p14:modId xmlns:p14="http://schemas.microsoft.com/office/powerpoint/2010/main" val="4285248723"/>
              </p:ext>
            </p:extLst>
          </p:nvPr>
        </p:nvGraphicFramePr>
        <p:xfrm>
          <a:off x="7198879" y="2109260"/>
          <a:ext cx="3275121" cy="2639479"/>
        </p:xfrm>
        <a:graphic>
          <a:graphicData uri="http://schemas.openxmlformats.org/drawingml/2006/table">
            <a:tbl>
              <a:tblPr firstRow="1" bandRow="1">
                <a:tableStyleId>{5C22544A-7EE6-4342-B048-85BDC9FD1C3A}</a:tableStyleId>
              </a:tblPr>
              <a:tblGrid>
                <a:gridCol w="1363980">
                  <a:extLst>
                    <a:ext uri="{9D8B030D-6E8A-4147-A177-3AD203B41FA5}">
                      <a16:colId xmlns:a16="http://schemas.microsoft.com/office/drawing/2014/main" val="1456998576"/>
                    </a:ext>
                  </a:extLst>
                </a:gridCol>
                <a:gridCol w="944880">
                  <a:extLst>
                    <a:ext uri="{9D8B030D-6E8A-4147-A177-3AD203B41FA5}">
                      <a16:colId xmlns:a16="http://schemas.microsoft.com/office/drawing/2014/main" val="365250421"/>
                    </a:ext>
                  </a:extLst>
                </a:gridCol>
                <a:gridCol w="966261">
                  <a:extLst>
                    <a:ext uri="{9D8B030D-6E8A-4147-A177-3AD203B41FA5}">
                      <a16:colId xmlns:a16="http://schemas.microsoft.com/office/drawing/2014/main" val="4205015536"/>
                    </a:ext>
                  </a:extLst>
                </a:gridCol>
              </a:tblGrid>
              <a:tr h="365760">
                <a:tc>
                  <a:txBody>
                    <a:bodyPr/>
                    <a:lstStyle/>
                    <a:p>
                      <a:pPr algn="ctr"/>
                      <a:r>
                        <a:rPr lang="fr-FR" dirty="0"/>
                        <a:t>Commune</a:t>
                      </a:r>
                    </a:p>
                  </a:txBody>
                  <a:tcPr/>
                </a:tc>
                <a:tc>
                  <a:txBody>
                    <a:bodyPr/>
                    <a:lstStyle/>
                    <a:p>
                      <a:pPr algn="ctr"/>
                      <a:r>
                        <a:rPr lang="fr-FR" dirty="0"/>
                        <a:t>Année</a:t>
                      </a:r>
                    </a:p>
                  </a:txBody>
                  <a:tcPr anchor="ctr"/>
                </a:tc>
                <a:tc>
                  <a:txBody>
                    <a:bodyPr/>
                    <a:lstStyle/>
                    <a:p>
                      <a:pPr algn="ctr"/>
                      <a:r>
                        <a:rPr lang="fr-FR" dirty="0"/>
                        <a:t>Risque</a:t>
                      </a:r>
                    </a:p>
                  </a:txBody>
                  <a:tcPr/>
                </a:tc>
                <a:extLst>
                  <a:ext uri="{0D108BD9-81ED-4DB2-BD59-A6C34878D82A}">
                    <a16:rowId xmlns:a16="http://schemas.microsoft.com/office/drawing/2014/main" val="2711419221"/>
                  </a:ext>
                </a:extLst>
              </a:tr>
              <a:tr h="370840">
                <a:tc>
                  <a:txBody>
                    <a:bodyPr/>
                    <a:lstStyle/>
                    <a:p>
                      <a:pPr algn="ctr"/>
                      <a:r>
                        <a:rPr lang="fr-FR" dirty="0"/>
                        <a:t>Montrouge</a:t>
                      </a:r>
                    </a:p>
                  </a:txBody>
                  <a:tcPr/>
                </a:tc>
                <a:tc>
                  <a:txBody>
                    <a:bodyPr/>
                    <a:lstStyle/>
                    <a:p>
                      <a:pPr algn="ctr"/>
                      <a:r>
                        <a:rPr lang="fr-FR" dirty="0"/>
                        <a:t>1992 </a:t>
                      </a:r>
                    </a:p>
                  </a:txBody>
                  <a:tcPr/>
                </a:tc>
                <a:tc>
                  <a:txBody>
                    <a:bodyPr/>
                    <a:lstStyle/>
                    <a:p>
                      <a:pPr algn="ctr"/>
                      <a:r>
                        <a:rPr lang="fr-FR" dirty="0"/>
                        <a:t>1</a:t>
                      </a:r>
                    </a:p>
                  </a:txBody>
                  <a:tcPr/>
                </a:tc>
                <a:extLst>
                  <a:ext uri="{0D108BD9-81ED-4DB2-BD59-A6C34878D82A}">
                    <a16:rowId xmlns:a16="http://schemas.microsoft.com/office/drawing/2014/main" val="2665517847"/>
                  </a:ext>
                </a:extLst>
              </a:tr>
              <a:tr h="370840">
                <a:tc>
                  <a:txBody>
                    <a:bodyPr/>
                    <a:lstStyle/>
                    <a:p>
                      <a:pPr algn="ctr"/>
                      <a:r>
                        <a:rPr lang="fr-FR" dirty="0"/>
                        <a:t>Montrouge</a:t>
                      </a:r>
                    </a:p>
                  </a:txBody>
                  <a:tcPr/>
                </a:tc>
                <a:tc>
                  <a:txBody>
                    <a:bodyPr/>
                    <a:lstStyle/>
                    <a:p>
                      <a:pPr algn="ctr"/>
                      <a:r>
                        <a:rPr lang="fr-FR" dirty="0"/>
                        <a:t>1993</a:t>
                      </a:r>
                    </a:p>
                  </a:txBody>
                  <a:tcPr/>
                </a:tc>
                <a:tc>
                  <a:txBody>
                    <a:bodyPr/>
                    <a:lstStyle/>
                    <a:p>
                      <a:pPr algn="ctr"/>
                      <a:r>
                        <a:rPr lang="fr-FR" dirty="0"/>
                        <a:t>0</a:t>
                      </a:r>
                    </a:p>
                  </a:txBody>
                  <a:tcPr/>
                </a:tc>
                <a:extLst>
                  <a:ext uri="{0D108BD9-81ED-4DB2-BD59-A6C34878D82A}">
                    <a16:rowId xmlns:a16="http://schemas.microsoft.com/office/drawing/2014/main" val="263292853"/>
                  </a:ext>
                </a:extLst>
              </a:tr>
              <a:tr h="419519">
                <a:tc>
                  <a:txBody>
                    <a:bodyPr/>
                    <a:lstStyle/>
                    <a:p>
                      <a:pPr algn="ctr"/>
                      <a:r>
                        <a:rPr lang="fr-FR" dirty="0"/>
                        <a:t>…</a:t>
                      </a:r>
                    </a:p>
                  </a:txBody>
                  <a:tcPr/>
                </a:tc>
                <a:tc>
                  <a:txBody>
                    <a:bodyPr/>
                    <a:lstStyle/>
                    <a:p>
                      <a:pPr algn="ctr"/>
                      <a:r>
                        <a:rPr lang="fr-FR" dirty="0"/>
                        <a:t>… </a:t>
                      </a:r>
                    </a:p>
                  </a:txBody>
                  <a:tcPr/>
                </a:tc>
                <a:tc>
                  <a:txBody>
                    <a:bodyPr/>
                    <a:lstStyle/>
                    <a:p>
                      <a:pPr algn="ctr"/>
                      <a:r>
                        <a:rPr lang="fr-FR" dirty="0"/>
                        <a:t>…</a:t>
                      </a:r>
                    </a:p>
                  </a:txBody>
                  <a:tcPr/>
                </a:tc>
                <a:extLst>
                  <a:ext uri="{0D108BD9-81ED-4DB2-BD59-A6C34878D82A}">
                    <a16:rowId xmlns:a16="http://schemas.microsoft.com/office/drawing/2014/main" val="4287202357"/>
                  </a:ext>
                </a:extLst>
              </a:tr>
              <a:tr h="370840">
                <a:tc>
                  <a:txBody>
                    <a:bodyPr/>
                    <a:lstStyle/>
                    <a:p>
                      <a:pPr algn="ctr"/>
                      <a:r>
                        <a:rPr lang="fr-FR" dirty="0"/>
                        <a:t>Montrouge</a:t>
                      </a:r>
                    </a:p>
                  </a:txBody>
                  <a:tcPr/>
                </a:tc>
                <a:tc>
                  <a:txBody>
                    <a:bodyPr/>
                    <a:lstStyle/>
                    <a:p>
                      <a:pPr algn="ctr"/>
                      <a:r>
                        <a:rPr lang="fr-FR" dirty="0"/>
                        <a:t>1999</a:t>
                      </a:r>
                    </a:p>
                  </a:txBody>
                  <a:tcPr/>
                </a:tc>
                <a:tc>
                  <a:txBody>
                    <a:bodyPr/>
                    <a:lstStyle/>
                    <a:p>
                      <a:pPr algn="ctr"/>
                      <a:r>
                        <a:rPr lang="fr-FR" dirty="0"/>
                        <a:t>1</a:t>
                      </a:r>
                    </a:p>
                  </a:txBody>
                  <a:tcPr/>
                </a:tc>
                <a:extLst>
                  <a:ext uri="{0D108BD9-81ED-4DB2-BD59-A6C34878D82A}">
                    <a16:rowId xmlns:a16="http://schemas.microsoft.com/office/drawing/2014/main" val="335181388"/>
                  </a:ext>
                </a:extLst>
              </a:tr>
              <a:tr h="370840">
                <a:tc>
                  <a:txBody>
                    <a:bodyPr/>
                    <a:lstStyle/>
                    <a:p>
                      <a:pPr algn="ct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t>
                      </a:r>
                    </a:p>
                  </a:txBody>
                  <a:tcPr/>
                </a:tc>
                <a:extLst>
                  <a:ext uri="{0D108BD9-81ED-4DB2-BD59-A6C34878D82A}">
                    <a16:rowId xmlns:a16="http://schemas.microsoft.com/office/drawing/2014/main" val="1413966844"/>
                  </a:ext>
                </a:extLst>
              </a:tr>
              <a:tr h="370840">
                <a:tc>
                  <a:txBody>
                    <a:bodyPr/>
                    <a:lstStyle/>
                    <a:p>
                      <a:pPr algn="ctr"/>
                      <a:r>
                        <a:rPr lang="fr-FR" dirty="0"/>
                        <a:t>Paris</a:t>
                      </a:r>
                    </a:p>
                  </a:txBody>
                  <a:tcPr/>
                </a:tc>
                <a:tc>
                  <a:txBody>
                    <a:bodyPr/>
                    <a:lstStyle/>
                    <a:p>
                      <a:pPr algn="ctr"/>
                      <a:r>
                        <a:rPr lang="fr-FR" dirty="0"/>
                        <a:t>2016 </a:t>
                      </a:r>
                    </a:p>
                  </a:txBody>
                  <a:tcPr/>
                </a:tc>
                <a:tc>
                  <a:txBody>
                    <a:bodyPr/>
                    <a:lstStyle/>
                    <a:p>
                      <a:pPr algn="ctr"/>
                      <a:r>
                        <a:rPr lang="fr-FR" dirty="0"/>
                        <a:t>1</a:t>
                      </a:r>
                    </a:p>
                  </a:txBody>
                  <a:tcPr/>
                </a:tc>
                <a:extLst>
                  <a:ext uri="{0D108BD9-81ED-4DB2-BD59-A6C34878D82A}">
                    <a16:rowId xmlns:a16="http://schemas.microsoft.com/office/drawing/2014/main" val="2483182197"/>
                  </a:ext>
                </a:extLst>
              </a:tr>
            </a:tbl>
          </a:graphicData>
        </a:graphic>
      </p:graphicFrame>
      <p:sp>
        <p:nvSpPr>
          <p:cNvPr id="19" name="Flèche : droite 18">
            <a:extLst>
              <a:ext uri="{FF2B5EF4-FFF2-40B4-BE49-F238E27FC236}">
                <a16:creationId xmlns:a16="http://schemas.microsoft.com/office/drawing/2014/main" id="{E9CEDB30-934C-34C8-23F1-9B36C1B5452E}"/>
              </a:ext>
            </a:extLst>
          </p:cNvPr>
          <p:cNvSpPr/>
          <p:nvPr/>
        </p:nvSpPr>
        <p:spPr>
          <a:xfrm>
            <a:off x="5168052" y="3368984"/>
            <a:ext cx="1855894" cy="393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191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7D7C173-34A7-A005-B185-BF7FDB942395}"/>
              </a:ext>
            </a:extLst>
          </p:cNvPr>
          <p:cNvSpPr>
            <a:spLocks noGrp="1"/>
          </p:cNvSpPr>
          <p:nvPr>
            <p:ph type="title"/>
          </p:nvPr>
        </p:nvSpPr>
        <p:spPr/>
        <p:txBody>
          <a:bodyPr/>
          <a:lstStyle/>
          <a:p>
            <a:endParaRPr lang="fr-FR" dirty="0"/>
          </a:p>
        </p:txBody>
      </p:sp>
      <p:sp>
        <p:nvSpPr>
          <p:cNvPr id="4" name="Espace réservé de la date 3">
            <a:extLst>
              <a:ext uri="{FF2B5EF4-FFF2-40B4-BE49-F238E27FC236}">
                <a16:creationId xmlns:a16="http://schemas.microsoft.com/office/drawing/2014/main" id="{73023774-BDFF-BD7E-863F-FFCFE648F2F0}"/>
              </a:ext>
            </a:extLst>
          </p:cNvPr>
          <p:cNvSpPr>
            <a:spLocks noGrp="1"/>
          </p:cNvSpPr>
          <p:nvPr>
            <p:ph type="dt" sz="half" idx="2"/>
          </p:nvPr>
        </p:nvSpPr>
        <p:spPr/>
        <p:txBody>
          <a:bodyPr/>
          <a:lstStyle/>
          <a:p>
            <a:fld id="{07D2B731-4A37-4EE5-B868-A6606B80A3B5}" type="datetime1">
              <a:rPr lang="fr-FR" smtClean="0"/>
              <a:pPr/>
              <a:t>26/01/2024</a:t>
            </a:fld>
            <a:endParaRPr lang="fr-FR" dirty="0"/>
          </a:p>
        </p:txBody>
      </p:sp>
      <p:sp>
        <p:nvSpPr>
          <p:cNvPr id="5" name="Espace réservé du pied de page 4">
            <a:extLst>
              <a:ext uri="{FF2B5EF4-FFF2-40B4-BE49-F238E27FC236}">
                <a16:creationId xmlns:a16="http://schemas.microsoft.com/office/drawing/2014/main" id="{2D7D8B32-2540-EC26-CDF4-D8087B96B1CC}"/>
              </a:ext>
            </a:extLst>
          </p:cNvPr>
          <p:cNvSpPr>
            <a:spLocks noGrp="1"/>
          </p:cNvSpPr>
          <p:nvPr>
            <p:ph type="ftr" sz="quarter" idx="3"/>
          </p:nvPr>
        </p:nvSpPr>
        <p:spPr/>
        <p:txBody>
          <a:bodyPr/>
          <a:lstStyle/>
          <a:p>
            <a:r>
              <a:rPr lang="fr-FR"/>
              <a:t>Soutenance projet MLOPS</a:t>
            </a:r>
            <a:endParaRPr lang="fr-FR" dirty="0"/>
          </a:p>
        </p:txBody>
      </p:sp>
      <p:sp>
        <p:nvSpPr>
          <p:cNvPr id="6" name="Espace réservé du numéro de diapositive 5">
            <a:extLst>
              <a:ext uri="{FF2B5EF4-FFF2-40B4-BE49-F238E27FC236}">
                <a16:creationId xmlns:a16="http://schemas.microsoft.com/office/drawing/2014/main" id="{80DDE875-84E3-3A02-94BD-FE192024710F}"/>
              </a:ext>
            </a:extLst>
          </p:cNvPr>
          <p:cNvSpPr>
            <a:spLocks noGrp="1"/>
          </p:cNvSpPr>
          <p:nvPr>
            <p:ph type="sldNum" sz="quarter" idx="4"/>
          </p:nvPr>
        </p:nvSpPr>
        <p:spPr/>
        <p:txBody>
          <a:bodyPr/>
          <a:lstStyle/>
          <a:p>
            <a:fld id="{975A587B-5814-4D9B-9598-FE9CB954CB01}" type="slidenum">
              <a:rPr lang="fr-FR" smtClean="0"/>
              <a:pPr/>
              <a:t>9</a:t>
            </a:fld>
            <a:endParaRPr lang="fr-FR" dirty="0"/>
          </a:p>
        </p:txBody>
      </p:sp>
      <p:sp>
        <p:nvSpPr>
          <p:cNvPr id="7" name="Espace réservé pour une image  6">
            <a:extLst>
              <a:ext uri="{FF2B5EF4-FFF2-40B4-BE49-F238E27FC236}">
                <a16:creationId xmlns:a16="http://schemas.microsoft.com/office/drawing/2014/main" id="{B32A5823-2A90-4CCA-069F-BED975B5CA1B}"/>
              </a:ext>
            </a:extLst>
          </p:cNvPr>
          <p:cNvSpPr>
            <a:spLocks noGrp="1"/>
          </p:cNvSpPr>
          <p:nvPr>
            <p:ph type="pic" sz="quarter" idx="10"/>
          </p:nvPr>
        </p:nvSpPr>
        <p:spPr/>
      </p:sp>
      <p:grpSp>
        <p:nvGrpSpPr>
          <p:cNvPr id="8" name="Groupe 7">
            <a:extLst>
              <a:ext uri="{FF2B5EF4-FFF2-40B4-BE49-F238E27FC236}">
                <a16:creationId xmlns:a16="http://schemas.microsoft.com/office/drawing/2014/main" id="{EEBCA232-8060-56DE-2A80-9D03D4112878}"/>
              </a:ext>
            </a:extLst>
          </p:cNvPr>
          <p:cNvGrpSpPr/>
          <p:nvPr/>
        </p:nvGrpSpPr>
        <p:grpSpPr>
          <a:xfrm>
            <a:off x="1036143" y="62917"/>
            <a:ext cx="10119713" cy="1308682"/>
            <a:chOff x="1301828" y="2843868"/>
            <a:chExt cx="10119713" cy="1308682"/>
          </a:xfrm>
        </p:grpSpPr>
        <p:sp>
          <p:nvSpPr>
            <p:cNvPr id="9" name="Flèche : droite 8">
              <a:extLst>
                <a:ext uri="{FF2B5EF4-FFF2-40B4-BE49-F238E27FC236}">
                  <a16:creationId xmlns:a16="http://schemas.microsoft.com/office/drawing/2014/main" id="{4DF465DE-CAE1-2A3A-2655-7315F9FE103C}"/>
                </a:ext>
              </a:extLst>
            </p:cNvPr>
            <p:cNvSpPr/>
            <p:nvPr/>
          </p:nvSpPr>
          <p:spPr>
            <a:xfrm>
              <a:off x="1301828" y="2843868"/>
              <a:ext cx="10119713" cy="13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EAD6B13-B0D5-2C03-C176-131FE798D084}"/>
                </a:ext>
              </a:extLst>
            </p:cNvPr>
            <p:cNvSpPr txBox="1"/>
            <p:nvPr/>
          </p:nvSpPr>
          <p:spPr>
            <a:xfrm>
              <a:off x="1744911" y="3166655"/>
              <a:ext cx="1602297" cy="646331"/>
            </a:xfrm>
            <a:prstGeom prst="rect">
              <a:avLst/>
            </a:prstGeom>
            <a:noFill/>
          </p:spPr>
          <p:txBody>
            <a:bodyPr wrap="square" rtlCol="0">
              <a:spAutoFit/>
            </a:bodyPr>
            <a:lstStyle/>
            <a:p>
              <a:pPr algn="ctr"/>
              <a:r>
                <a:rPr lang="fr-FR" dirty="0">
                  <a:solidFill>
                    <a:schemeClr val="accent3"/>
                  </a:solidFill>
                </a:rPr>
                <a:t>Présentation de l’équipe</a:t>
              </a:r>
            </a:p>
          </p:txBody>
        </p:sp>
        <p:sp>
          <p:nvSpPr>
            <p:cNvPr id="11" name="ZoneTexte 10">
              <a:extLst>
                <a:ext uri="{FF2B5EF4-FFF2-40B4-BE49-F238E27FC236}">
                  <a16:creationId xmlns:a16="http://schemas.microsoft.com/office/drawing/2014/main" id="{80502FB7-E4EA-A427-3807-A974B7F309D6}"/>
                </a:ext>
              </a:extLst>
            </p:cNvPr>
            <p:cNvSpPr txBox="1"/>
            <p:nvPr/>
          </p:nvSpPr>
          <p:spPr>
            <a:xfrm>
              <a:off x="3223406" y="3305155"/>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Contexte</a:t>
              </a:r>
            </a:p>
          </p:txBody>
        </p:sp>
        <p:sp>
          <p:nvSpPr>
            <p:cNvPr id="12" name="ZoneTexte 11">
              <a:extLst>
                <a:ext uri="{FF2B5EF4-FFF2-40B4-BE49-F238E27FC236}">
                  <a16:creationId xmlns:a16="http://schemas.microsoft.com/office/drawing/2014/main" id="{EFB63368-A6C3-FF29-A922-4B2E589B4FCE}"/>
                </a:ext>
              </a:extLst>
            </p:cNvPr>
            <p:cNvSpPr txBox="1"/>
            <p:nvPr/>
          </p:nvSpPr>
          <p:spPr>
            <a:xfrm>
              <a:off x="4701901" y="3305155"/>
              <a:ext cx="1602297" cy="369332"/>
            </a:xfrm>
            <a:prstGeom prst="rect">
              <a:avLst/>
            </a:prstGeom>
            <a:noFill/>
          </p:spPr>
          <p:txBody>
            <a:bodyPr wrap="square" rtlCol="0">
              <a:spAutoFit/>
            </a:bodyPr>
            <a:lstStyle/>
            <a:p>
              <a:pPr algn="ctr"/>
              <a:r>
                <a:rPr lang="fr-FR" dirty="0">
                  <a:solidFill>
                    <a:schemeClr val="accent3"/>
                  </a:solidFill>
                </a:rPr>
                <a:t>Données</a:t>
              </a:r>
            </a:p>
          </p:txBody>
        </p:sp>
        <p:sp>
          <p:nvSpPr>
            <p:cNvPr id="13" name="ZoneTexte 12">
              <a:extLst>
                <a:ext uri="{FF2B5EF4-FFF2-40B4-BE49-F238E27FC236}">
                  <a16:creationId xmlns:a16="http://schemas.microsoft.com/office/drawing/2014/main" id="{6E8E1D74-1F0C-60F3-47B2-C32A0D7B990E}"/>
                </a:ext>
              </a:extLst>
            </p:cNvPr>
            <p:cNvSpPr txBox="1"/>
            <p:nvPr/>
          </p:nvSpPr>
          <p:spPr>
            <a:xfrm>
              <a:off x="6180396" y="3305155"/>
              <a:ext cx="1602297" cy="369332"/>
            </a:xfrm>
            <a:prstGeom prst="rect">
              <a:avLst/>
            </a:prstGeom>
            <a:noFill/>
          </p:spPr>
          <p:txBody>
            <a:bodyPr wrap="square" rtlCol="0">
              <a:spAutoFit/>
            </a:bodyPr>
            <a:lstStyle>
              <a:defPPr>
                <a:defRPr lang="fr-FR"/>
              </a:defPPr>
              <a:lvl1pPr algn="ctr">
                <a:defRPr b="1">
                  <a:solidFill>
                    <a:srgbClr val="FFFF00"/>
                  </a:solidFill>
                </a:defRPr>
              </a:lvl1pPr>
            </a:lstStyle>
            <a:p>
              <a:r>
                <a:rPr lang="fr-FR" dirty="0"/>
                <a:t>Modèle</a:t>
              </a:r>
            </a:p>
          </p:txBody>
        </p:sp>
        <p:sp>
          <p:nvSpPr>
            <p:cNvPr id="14" name="ZoneTexte 13">
              <a:extLst>
                <a:ext uri="{FF2B5EF4-FFF2-40B4-BE49-F238E27FC236}">
                  <a16:creationId xmlns:a16="http://schemas.microsoft.com/office/drawing/2014/main" id="{CEBC50A7-B305-613F-39E1-689F08DE76C1}"/>
                </a:ext>
              </a:extLst>
            </p:cNvPr>
            <p:cNvSpPr txBox="1"/>
            <p:nvPr/>
          </p:nvSpPr>
          <p:spPr>
            <a:xfrm>
              <a:off x="7658891" y="3305155"/>
              <a:ext cx="1602297" cy="369332"/>
            </a:xfrm>
            <a:prstGeom prst="rect">
              <a:avLst/>
            </a:prstGeom>
            <a:noFill/>
          </p:spPr>
          <p:txBody>
            <a:bodyPr wrap="square" rtlCol="0">
              <a:spAutoFit/>
            </a:bodyPr>
            <a:lstStyle/>
            <a:p>
              <a:pPr algn="ctr"/>
              <a:r>
                <a:rPr lang="fr-FR" dirty="0">
                  <a:solidFill>
                    <a:schemeClr val="accent3"/>
                  </a:solidFill>
                </a:rPr>
                <a:t>Notre API</a:t>
              </a:r>
            </a:p>
          </p:txBody>
        </p:sp>
        <p:sp>
          <p:nvSpPr>
            <p:cNvPr id="15" name="ZoneTexte 14">
              <a:extLst>
                <a:ext uri="{FF2B5EF4-FFF2-40B4-BE49-F238E27FC236}">
                  <a16:creationId xmlns:a16="http://schemas.microsoft.com/office/drawing/2014/main" id="{AC8BA226-4BB8-2F4B-6C47-C6C343D4820C}"/>
                </a:ext>
              </a:extLst>
            </p:cNvPr>
            <p:cNvSpPr txBox="1"/>
            <p:nvPr/>
          </p:nvSpPr>
          <p:spPr>
            <a:xfrm>
              <a:off x="9137388" y="3305154"/>
              <a:ext cx="1602297" cy="369332"/>
            </a:xfrm>
            <a:prstGeom prst="rect">
              <a:avLst/>
            </a:prstGeom>
            <a:noFill/>
          </p:spPr>
          <p:txBody>
            <a:bodyPr wrap="square" rtlCol="0">
              <a:spAutoFit/>
            </a:bodyPr>
            <a:lstStyle>
              <a:defPPr>
                <a:defRPr lang="fr-FR"/>
              </a:defPPr>
              <a:lvl1pPr algn="ctr">
                <a:defRPr>
                  <a:solidFill>
                    <a:schemeClr val="accent3"/>
                  </a:solidFill>
                </a:defRPr>
              </a:lvl1pPr>
            </a:lstStyle>
            <a:p>
              <a:r>
                <a:rPr lang="fr-FR" dirty="0"/>
                <a:t>Conclusion</a:t>
              </a:r>
            </a:p>
          </p:txBody>
        </p:sp>
      </p:grpSp>
      <p:sp>
        <p:nvSpPr>
          <p:cNvPr id="16" name="Espace réservé du texte 1">
            <a:extLst>
              <a:ext uri="{FF2B5EF4-FFF2-40B4-BE49-F238E27FC236}">
                <a16:creationId xmlns:a16="http://schemas.microsoft.com/office/drawing/2014/main" id="{47C5B188-0949-13C6-784E-26C4BCF18831}"/>
              </a:ext>
            </a:extLst>
          </p:cNvPr>
          <p:cNvSpPr>
            <a:spLocks noGrp="1"/>
          </p:cNvSpPr>
          <p:nvPr>
            <p:ph type="body" sz="quarter" idx="13"/>
          </p:nvPr>
        </p:nvSpPr>
        <p:spPr>
          <a:xfrm>
            <a:off x="360363" y="1371600"/>
            <a:ext cx="11483975" cy="4784725"/>
          </a:xfrm>
        </p:spPr>
        <p:txBody>
          <a:bodyPr/>
          <a:lstStyle/>
          <a:p>
            <a:pPr marL="342900" indent="-342900">
              <a:buAutoNum type="arabicPeriod" startAt="3"/>
            </a:pPr>
            <a:r>
              <a:rPr lang="fr-FR" sz="1800" b="1" i="0" dirty="0">
                <a:effectLst/>
              </a:rPr>
              <a:t>Entrainement d’un </a:t>
            </a:r>
            <a:r>
              <a:rPr lang="fr-FR" sz="1800" b="1" i="0" dirty="0" err="1">
                <a:effectLst/>
              </a:rPr>
              <a:t>KNeighborsClassifier</a:t>
            </a:r>
            <a:endParaRPr lang="fr-FR" sz="1800" b="1" dirty="0"/>
          </a:p>
          <a:p>
            <a:r>
              <a:rPr lang="fr-FR" sz="1800" b="1" i="0" dirty="0">
                <a:effectLst/>
              </a:rPr>
              <a:t> </a:t>
            </a: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endParaRPr lang="fr-FR" sz="1800" dirty="0"/>
          </a:p>
          <a:p>
            <a:endParaRPr lang="fr-FR" dirty="0"/>
          </a:p>
        </p:txBody>
      </p:sp>
      <p:pic>
        <p:nvPicPr>
          <p:cNvPr id="18" name="Image 17">
            <a:extLst>
              <a:ext uri="{FF2B5EF4-FFF2-40B4-BE49-F238E27FC236}">
                <a16:creationId xmlns:a16="http://schemas.microsoft.com/office/drawing/2014/main" id="{B2D15A62-D5C1-BF28-0574-E6C3E854920E}"/>
              </a:ext>
            </a:extLst>
          </p:cNvPr>
          <p:cNvPicPr>
            <a:picLocks noChangeAspect="1"/>
          </p:cNvPicPr>
          <p:nvPr/>
        </p:nvPicPr>
        <p:blipFill>
          <a:blip r:embed="rId2"/>
          <a:stretch>
            <a:fillRect/>
          </a:stretch>
        </p:blipFill>
        <p:spPr>
          <a:xfrm>
            <a:off x="307826" y="2780051"/>
            <a:ext cx="2800211" cy="1507447"/>
          </a:xfrm>
          <a:prstGeom prst="rect">
            <a:avLst/>
          </a:prstGeom>
        </p:spPr>
      </p:pic>
      <p:pic>
        <p:nvPicPr>
          <p:cNvPr id="22" name="Image 21">
            <a:extLst>
              <a:ext uri="{FF2B5EF4-FFF2-40B4-BE49-F238E27FC236}">
                <a16:creationId xmlns:a16="http://schemas.microsoft.com/office/drawing/2014/main" id="{45DDCC19-3827-5A28-0CC9-57BA62EBEC2D}"/>
              </a:ext>
            </a:extLst>
          </p:cNvPr>
          <p:cNvPicPr>
            <a:picLocks noChangeAspect="1"/>
          </p:cNvPicPr>
          <p:nvPr/>
        </p:nvPicPr>
        <p:blipFill>
          <a:blip r:embed="rId3"/>
          <a:stretch>
            <a:fillRect/>
          </a:stretch>
        </p:blipFill>
        <p:spPr>
          <a:xfrm>
            <a:off x="6462371" y="1715802"/>
            <a:ext cx="5012814" cy="4173206"/>
          </a:xfrm>
          <a:prstGeom prst="rect">
            <a:avLst/>
          </a:prstGeom>
        </p:spPr>
      </p:pic>
    </p:spTree>
    <p:extLst>
      <p:ext uri="{BB962C8B-B14F-4D97-AF65-F5344CB8AC3E}">
        <p14:creationId xmlns:p14="http://schemas.microsoft.com/office/powerpoint/2010/main" val="1502308026"/>
      </p:ext>
    </p:extLst>
  </p:cSld>
  <p:clrMapOvr>
    <a:masterClrMapping/>
  </p:clrMapOvr>
</p:sld>
</file>

<file path=ppt/theme/theme1.xml><?xml version="1.0" encoding="utf-8"?>
<a:theme xmlns:a="http://schemas.openxmlformats.org/drawingml/2006/main" name="Crédit Agricole - Présentation">
  <a:themeElements>
    <a:clrScheme name="Crédit Agricole - Nouveau Territoire">
      <a:dk1>
        <a:srgbClr val="707173"/>
      </a:dk1>
      <a:lt1>
        <a:srgbClr val="FFFFFF"/>
      </a:lt1>
      <a:dk2>
        <a:srgbClr val="ED1B2F"/>
      </a:dk2>
      <a:lt2>
        <a:srgbClr val="009597"/>
      </a:lt2>
      <a:accent1>
        <a:srgbClr val="006A4E"/>
      </a:accent1>
      <a:accent2>
        <a:srgbClr val="99C3B8"/>
      </a:accent2>
      <a:accent3>
        <a:srgbClr val="99CC00"/>
      </a:accent3>
      <a:accent4>
        <a:srgbClr val="D6EB99"/>
      </a:accent4>
      <a:accent5>
        <a:srgbClr val="009597"/>
      </a:accent5>
      <a:accent6>
        <a:srgbClr val="99D5D5"/>
      </a:accent6>
      <a:hlink>
        <a:srgbClr val="0563C1"/>
      </a:hlink>
      <a:folHlink>
        <a:srgbClr val="954F72"/>
      </a:folHlink>
    </a:clrScheme>
    <a:fontScheme name="Crédit Agricole - Nouveau Territoi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1B0B5CE7-B733-46E4-84AD-1E292292946C}" vid="{B1B730D7-4030-4AA0-985C-CFB91E0A10B7}"/>
    </a:ext>
  </a:extLst>
</a:theme>
</file>

<file path=ppt/theme/theme2.xml><?xml version="1.0" encoding="utf-8"?>
<a:theme xmlns:a="http://schemas.openxmlformats.org/drawingml/2006/main" name="Crédit Agricole - Reporting">
  <a:themeElements>
    <a:clrScheme name="Crédit Agricole - Nouveau Territoire">
      <a:dk1>
        <a:srgbClr val="707173"/>
      </a:dk1>
      <a:lt1>
        <a:srgbClr val="FFFFFF"/>
      </a:lt1>
      <a:dk2>
        <a:srgbClr val="ED1B2F"/>
      </a:dk2>
      <a:lt2>
        <a:srgbClr val="009597"/>
      </a:lt2>
      <a:accent1>
        <a:srgbClr val="006A4E"/>
      </a:accent1>
      <a:accent2>
        <a:srgbClr val="99C3B8"/>
      </a:accent2>
      <a:accent3>
        <a:srgbClr val="99CC00"/>
      </a:accent3>
      <a:accent4>
        <a:srgbClr val="D6EB99"/>
      </a:accent4>
      <a:accent5>
        <a:srgbClr val="009597"/>
      </a:accent5>
      <a:accent6>
        <a:srgbClr val="99D5D5"/>
      </a:accent6>
      <a:hlink>
        <a:srgbClr val="0563C1"/>
      </a:hlink>
      <a:folHlink>
        <a:srgbClr val="954F72"/>
      </a:folHlink>
    </a:clrScheme>
    <a:fontScheme name="Crédit Agricole - Nouveau Territoir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1B0B5CE7-B733-46E4-84AD-1E292292946C}" vid="{B1B730D7-4030-4AA0-985C-CFB91E0A10B7}"/>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CCALongTitle xmlns="d46be526-17a5-4467-ab6e-06d42c746568">Gabarit PowerPoint DRG/FIG - 06/2023</MOCCALongTitle>
    <MOCCAClassification_0 xmlns="d46be526-17a5-4467-ab6e-06d42c746568">
      <Terms xmlns="http://schemas.microsoft.com/office/infopath/2007/PartnerControls"/>
    </MOCCAClassification_0>
    <PublishingPageImage xmlns="http://schemas.microsoft.com/sharepoint/v3" xsi:nil="true"/>
    <MOCCAEventDate xmlns="d46be526-17a5-4467-ab6e-06d42c746568">2023-06-29T22:00:00+00:00</MOCCAEventDate>
    <MOCCADescription xmlns="d46be526-17a5-4467-ab6e-06d42c746568" xsi:nil="true"/>
    <TaxCatchAll xmlns="90c63704-2686-4da8-95fe-ac764e5cf399">
      <Value>73</Value>
    </TaxCatchAll>
    <MOCCAThemes_0 xmlns="d46be526-17a5-4467-ab6e-06d42c746568">
      <Terms xmlns="http://schemas.microsoft.com/office/infopath/2007/PartnerControls">
        <TermInfo xmlns="http://schemas.microsoft.com/office/infopath/2007/PartnerControls">
          <TermName xmlns="http://schemas.microsoft.com/office/infopath/2007/PartnerControls">Accueil : FR : Dernières Publications</TermName>
          <TermId xmlns="http://schemas.microsoft.com/office/infopath/2007/PartnerControls">ab8b825a-7c7a-4fee-9409-a2e1dce7f239</TermId>
        </TermInfo>
      </Terms>
    </MOCCAThemes_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OCCA" ma:contentTypeID="0x0101004F48ADB6625D4A009831F3AD2A6DF73500AFF69815EFA59A43A06514851E23ED79" ma:contentTypeVersion="1097" ma:contentTypeDescription="" ma:contentTypeScope="" ma:versionID="75c32e463517a5fa9177f96d17648614">
  <xsd:schema xmlns:xsd="http://www.w3.org/2001/XMLSchema" xmlns:xs="http://www.w3.org/2001/XMLSchema" xmlns:p="http://schemas.microsoft.com/office/2006/metadata/properties" xmlns:ns1="http://schemas.microsoft.com/sharepoint/v3" xmlns:ns2="d46be526-17a5-4467-ab6e-06d42c746568" xmlns:ns3="90c63704-2686-4da8-95fe-ac764e5cf399" targetNamespace="http://schemas.microsoft.com/office/2006/metadata/properties" ma:root="true" ma:fieldsID="4d15475be72111bd8e099234e8af3897" ns1:_="" ns2:_="" ns3:_="">
    <xsd:import namespace="http://schemas.microsoft.com/sharepoint/v3"/>
    <xsd:import namespace="d46be526-17a5-4467-ab6e-06d42c746568"/>
    <xsd:import namespace="90c63704-2686-4da8-95fe-ac764e5cf399"/>
    <xsd:element name="properties">
      <xsd:complexType>
        <xsd:sequence>
          <xsd:element name="documentManagement">
            <xsd:complexType>
              <xsd:all>
                <xsd:element ref="ns2:MOCCALongTitle"/>
                <xsd:element ref="ns1:PublishingPageImage" minOccurs="0"/>
                <xsd:element ref="ns2:MOCCADescription" minOccurs="0"/>
                <xsd:element ref="ns2:MOCCAThemes_0" minOccurs="0"/>
                <xsd:element ref="ns2:MOCCAClassification_0" minOccurs="0"/>
                <xsd:element ref="ns2:MOCCAEventDate"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Image" ma:index="9" nillable="true" ma:displayName="Image de la page" ma:description="La colonne de site Image de la page est créée par la fonctionnalité de publication. Elle est utilisée sur le type de contenu Page d'article comme image principale de la page." ma:internalName="PublishingPageImag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46be526-17a5-4467-ab6e-06d42c746568" elementFormDefault="qualified">
    <xsd:import namespace="http://schemas.microsoft.com/office/2006/documentManagement/types"/>
    <xsd:import namespace="http://schemas.microsoft.com/office/infopath/2007/PartnerControls"/>
    <xsd:element name="MOCCALongTitle" ma:index="8" ma:displayName="Titre Long" ma:internalName="MOCCALongTitle">
      <xsd:simpleType>
        <xsd:restriction base="dms:Note"/>
      </xsd:simpleType>
    </xsd:element>
    <xsd:element name="MOCCADescription" ma:index="10" nillable="true" ma:displayName="Description" ma:internalName="MOCCADescription">
      <xsd:simpleType>
        <xsd:restriction base="dms:Note"/>
      </xsd:simpleType>
    </xsd:element>
    <xsd:element name="MOCCAThemes_0" ma:index="12" nillable="true" ma:taxonomy="true" ma:internalName="MOCCAThemes_0" ma:taxonomyFieldName="MOCCAThemes" ma:displayName="Thèmes" ma:default="" ma:fieldId="{dafda984-3d73-4a5c-9c73-4447541a327b}" ma:taxonomyMulti="true" ma:sspId="75098ba2-9969-4d16-b909-3d3c3196fdd2" ma:termSetId="0b1fca7c-ab99-4ddb-be7e-43a9cb6e4d4e" ma:anchorId="00000000-0000-0000-0000-000000000000" ma:open="false" ma:isKeyword="false">
      <xsd:complexType>
        <xsd:sequence>
          <xsd:element ref="pc:Terms" minOccurs="0" maxOccurs="1"/>
        </xsd:sequence>
      </xsd:complexType>
    </xsd:element>
    <xsd:element name="MOCCAClassification_0" ma:index="14" nillable="true" ma:taxonomy="true" ma:internalName="MOCCAClassification_0" ma:taxonomyFieldName="MOCCAClassification" ma:displayName="Classement" ma:fieldId="{f9edad69-172f-47ca-8ac2-739d8280f339}" ma:taxonomyMulti="true" ma:sspId="75098ba2-9969-4d16-b909-3d3c3196fdd2" ma:termSetId="0c608e69-3dac-4bdd-8c6f-7d9a9bc65a20" ma:anchorId="00000000-0000-0000-0000-000000000000" ma:open="false" ma:isKeyword="false">
      <xsd:complexType>
        <xsd:sequence>
          <xsd:element ref="pc:Terms" minOccurs="0" maxOccurs="1"/>
        </xsd:sequence>
      </xsd:complexType>
    </xsd:element>
    <xsd:element name="MOCCAEventDate" ma:index="15" nillable="true" ma:displayName="Date de l'évènement" ma:format="DateOnly" ma:internalName="MOCCAEvent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0c63704-2686-4da8-95fe-ac764e5cf399" elementFormDefault="qualified">
    <xsd:import namespace="http://schemas.microsoft.com/office/2006/documentManagement/types"/>
    <xsd:import namespace="http://schemas.microsoft.com/office/infopath/2007/PartnerControls"/>
    <xsd:element name="TaxCatchAll" ma:index="16" nillable="true" ma:displayName="Taxonomy Catch All Column" ma:description="" ma:hidden="true" ma:list="{81640947-702b-4248-998e-2dcc7339593e}" ma:internalName="TaxCatchAll" ma:showField="CatchAllData" ma:web="90c63704-2686-4da8-95fe-ac764e5cf3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153454-4712-488E-92DC-9FE3BD2BC416}">
  <ds:schemaRefs>
    <ds:schemaRef ds:uri="http://schemas.microsoft.com/office/2006/documentManagement/types"/>
    <ds:schemaRef ds:uri="http://schemas.microsoft.com/office/2006/metadata/properties"/>
    <ds:schemaRef ds:uri="http://schemas.microsoft.com/sharepoint/v3"/>
    <ds:schemaRef ds:uri="http://purl.org/dc/terms/"/>
    <ds:schemaRef ds:uri="http://purl.org/dc/dcmitype/"/>
    <ds:schemaRef ds:uri="http://purl.org/dc/elements/1.1/"/>
    <ds:schemaRef ds:uri="d46be526-17a5-4467-ab6e-06d42c746568"/>
    <ds:schemaRef ds:uri="http://www.w3.org/XML/1998/namespace"/>
    <ds:schemaRef ds:uri="http://schemas.microsoft.com/office/infopath/2007/PartnerControls"/>
    <ds:schemaRef ds:uri="http://schemas.openxmlformats.org/package/2006/metadata/core-properties"/>
    <ds:schemaRef ds:uri="90c63704-2686-4da8-95fe-ac764e5cf399"/>
  </ds:schemaRefs>
</ds:datastoreItem>
</file>

<file path=customXml/itemProps2.xml><?xml version="1.0" encoding="utf-8"?>
<ds:datastoreItem xmlns:ds="http://schemas.openxmlformats.org/officeDocument/2006/customXml" ds:itemID="{6C34DAAB-A2EE-4CFC-A6F4-F88DECB3813A}">
  <ds:schemaRefs>
    <ds:schemaRef ds:uri="http://schemas.microsoft.com/sharepoint/v3/contenttype/forms"/>
  </ds:schemaRefs>
</ds:datastoreItem>
</file>

<file path=customXml/itemProps3.xml><?xml version="1.0" encoding="utf-8"?>
<ds:datastoreItem xmlns:ds="http://schemas.openxmlformats.org/officeDocument/2006/customXml" ds:itemID="{99552FE3-2509-42FD-8FB4-92912EF4F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46be526-17a5-4467-ab6e-06d42c746568"/>
    <ds:schemaRef ds:uri="90c63704-2686-4da8-95fe-ac764e5cf3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Modèle_CA_16-9</Template>
  <TotalTime>767</TotalTime>
  <Words>697</Words>
  <Application>Microsoft Office PowerPoint</Application>
  <PresentationFormat>Grand écran</PresentationFormat>
  <Paragraphs>262</Paragraphs>
  <Slides>11</Slides>
  <Notes>0</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11</vt:i4>
      </vt:variant>
    </vt:vector>
  </HeadingPairs>
  <TitlesOfParts>
    <vt:vector size="17" baseType="lpstr">
      <vt:lpstr>Arial</vt:lpstr>
      <vt:lpstr>Arial Black</vt:lpstr>
      <vt:lpstr>Calibri</vt:lpstr>
      <vt:lpstr>Wingdings</vt:lpstr>
      <vt:lpstr>Crédit Agricole - Présentation</vt:lpstr>
      <vt:lpstr>Crédit Agricole - Reporting</vt:lpstr>
      <vt:lpstr>Formation MLOps</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SILCA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Gabarit PowerPoint DRG/FIG - 06/2023</dc:title>
  <dc:creator>LEROY-POIGNANT Angelique (Crédit Agricole S.A.)</dc:creator>
  <cp:lastModifiedBy>MIGLIETTI XAVIER</cp:lastModifiedBy>
  <cp:revision>123</cp:revision>
  <dcterms:created xsi:type="dcterms:W3CDTF">2023-02-14T13:02:34Z</dcterms:created>
  <dcterms:modified xsi:type="dcterms:W3CDTF">2024-01-26T10:27:37Z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OCCAThemes">
    <vt:lpwstr>73;#Accueil : FR : Dernières Publications|ab8b825a-7c7a-4fee-9409-a2e1dce7f239</vt:lpwstr>
  </property>
  <property fmtid="{D5CDD505-2E9C-101B-9397-08002B2CF9AE}" pid="3" name="ContentTypeId">
    <vt:lpwstr>0x0101004F48ADB6625D4A009831F3AD2A6DF73500AFF69815EFA59A43A06514851E23ED79</vt:lpwstr>
  </property>
  <property fmtid="{D5CDD505-2E9C-101B-9397-08002B2CF9AE}" pid="4" name="MOCCAClassification">
    <vt:lpwstr/>
  </property>
  <property fmtid="{D5CDD505-2E9C-101B-9397-08002B2CF9AE}" pid="5" name="MSIP_Label_74959cb2-1791-4379-ac27-73c7defdb1e7_Enabled">
    <vt:lpwstr>true</vt:lpwstr>
  </property>
  <property fmtid="{D5CDD505-2E9C-101B-9397-08002B2CF9AE}" pid="6" name="MSIP_Label_74959cb2-1791-4379-ac27-73c7defdb1e7_SetDate">
    <vt:lpwstr>2023-10-19T08:12:41Z</vt:lpwstr>
  </property>
  <property fmtid="{D5CDD505-2E9C-101B-9397-08002B2CF9AE}" pid="7" name="MSIP_Label_74959cb2-1791-4379-ac27-73c7defdb1e7_Method">
    <vt:lpwstr>Privileged</vt:lpwstr>
  </property>
  <property fmtid="{D5CDD505-2E9C-101B-9397-08002B2CF9AE}" pid="8" name="MSIP_Label_74959cb2-1791-4379-ac27-73c7defdb1e7_Name">
    <vt:lpwstr>C2-Usage Interne</vt:lpwstr>
  </property>
  <property fmtid="{D5CDD505-2E9C-101B-9397-08002B2CF9AE}" pid="9" name="MSIP_Label_74959cb2-1791-4379-ac27-73c7defdb1e7_SiteId">
    <vt:lpwstr>fb3baf17-c313-474c-8d5d-577a3ec97a32</vt:lpwstr>
  </property>
  <property fmtid="{D5CDD505-2E9C-101B-9397-08002B2CF9AE}" pid="10" name="MSIP_Label_74959cb2-1791-4379-ac27-73c7defdb1e7_ActionId">
    <vt:lpwstr>93be33ef-fffb-4fa2-ab43-e495ebaf0d7b</vt:lpwstr>
  </property>
  <property fmtid="{D5CDD505-2E9C-101B-9397-08002B2CF9AE}" pid="11" name="MSIP_Label_74959cb2-1791-4379-ac27-73c7defdb1e7_ContentBits">
    <vt:lpwstr>2</vt:lpwstr>
  </property>
</Properties>
</file>